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1" r:id="rId4"/>
  </p:sldMasterIdLst>
  <p:notesMasterIdLst>
    <p:notesMasterId r:id="rId7"/>
  </p:notesMasterIdLst>
  <p:handoutMasterIdLst>
    <p:handoutMasterId r:id="rId8"/>
  </p:handoutMasterIdLst>
  <p:sldIdLst>
    <p:sldId id="262" r:id="rId5"/>
    <p:sldId id="260" r:id="rId6"/>
  </p:sldIdLst>
  <p:sldSz cx="6858000" cy="9144000" type="screen4x3"/>
  <p:notesSz cx="7023100" cy="93091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2D200454-40CA-4A62-9FC3-DE9A4176ACB9}">
      <p15:notesGuideLst xmlns:p15="http://schemas.microsoft.com/office/powerpoint/2012/main">
        <p15:guide id="1" orient="horz" pos="2932">
          <p15:clr>
            <a:srgbClr val="A4A3A4"/>
          </p15:clr>
        </p15:guide>
        <p15:guide id="2" pos="221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808080"/>
    <a:srgbClr val="FF3300"/>
    <a:srgbClr val="00CC00"/>
    <a:srgbClr val="FFFF00"/>
    <a:srgbClr val="33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20506" autoAdjust="0"/>
    <p:restoredTop sz="92676" autoAdjust="0"/>
  </p:normalViewPr>
  <p:slideViewPr>
    <p:cSldViewPr>
      <p:cViewPr>
        <p:scale>
          <a:sx n="156" d="100"/>
          <a:sy n="156" d="100"/>
        </p:scale>
        <p:origin x="2376" y="216"/>
      </p:cViewPr>
      <p:guideLst>
        <p:guide orient="horz" pos="2880"/>
        <p:guide pos="2160"/>
      </p:guideLst>
    </p:cSldViewPr>
  </p:slideViewPr>
  <p:notesTextViewPr>
    <p:cViewPr>
      <p:scale>
        <a:sx n="100" d="100"/>
        <a:sy n="100" d="100"/>
      </p:scale>
      <p:origin x="0" y="0"/>
    </p:cViewPr>
  </p:notesTextViewPr>
  <p:notesViewPr>
    <p:cSldViewPr>
      <p:cViewPr varScale="1">
        <p:scale>
          <a:sx n="28" d="100"/>
          <a:sy n="28" d="100"/>
        </p:scale>
        <p:origin x="-1266" y="-78"/>
      </p:cViewPr>
      <p:guideLst>
        <p:guide orient="horz" pos="2932"/>
        <p:guide pos="221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43343" cy="465455"/>
          </a:xfrm>
          <a:prstGeom prst="rect">
            <a:avLst/>
          </a:prstGeom>
          <a:noFill/>
          <a:ln w="9525">
            <a:noFill/>
            <a:miter lim="800000"/>
            <a:headEnd/>
            <a:tailEnd/>
          </a:ln>
          <a:effectLst/>
        </p:spPr>
        <p:txBody>
          <a:bodyPr vert="horz" wrap="square" lIns="93313" tIns="46656" rIns="93313" bIns="46656" numCol="1" anchor="t" anchorCtr="0" compatLnSpc="1">
            <a:prstTxWarp prst="textNoShape">
              <a:avLst/>
            </a:prstTxWarp>
          </a:bodyPr>
          <a:lstStyle>
            <a:lvl1pPr eaLnBrk="0" hangingPunct="0">
              <a:defRPr sz="1200">
                <a:latin typeface="Times New Roman" pitchFamily="18" charset="0"/>
              </a:defRPr>
            </a:lvl1pPr>
          </a:lstStyle>
          <a:p>
            <a:endParaRPr lang="es-ES_tradnl"/>
          </a:p>
        </p:txBody>
      </p:sp>
      <p:sp>
        <p:nvSpPr>
          <p:cNvPr id="5123" name="Rectangle 3"/>
          <p:cNvSpPr>
            <a:spLocks noGrp="1" noChangeArrowheads="1"/>
          </p:cNvSpPr>
          <p:nvPr>
            <p:ph type="dt" sz="quarter" idx="1"/>
          </p:nvPr>
        </p:nvSpPr>
        <p:spPr bwMode="auto">
          <a:xfrm>
            <a:off x="3979757" y="0"/>
            <a:ext cx="3043343" cy="465455"/>
          </a:xfrm>
          <a:prstGeom prst="rect">
            <a:avLst/>
          </a:prstGeom>
          <a:noFill/>
          <a:ln w="9525">
            <a:noFill/>
            <a:miter lim="800000"/>
            <a:headEnd/>
            <a:tailEnd/>
          </a:ln>
          <a:effectLst/>
        </p:spPr>
        <p:txBody>
          <a:bodyPr vert="horz" wrap="square" lIns="93313" tIns="46656" rIns="93313" bIns="46656" numCol="1" anchor="t" anchorCtr="0" compatLnSpc="1">
            <a:prstTxWarp prst="textNoShape">
              <a:avLst/>
            </a:prstTxWarp>
          </a:bodyPr>
          <a:lstStyle>
            <a:lvl1pPr algn="r" eaLnBrk="0" hangingPunct="0">
              <a:defRPr sz="1200">
                <a:latin typeface="Times New Roman" pitchFamily="18" charset="0"/>
              </a:defRPr>
            </a:lvl1pPr>
          </a:lstStyle>
          <a:p>
            <a:endParaRPr lang="es-ES_tradnl"/>
          </a:p>
        </p:txBody>
      </p:sp>
      <p:sp>
        <p:nvSpPr>
          <p:cNvPr id="5124" name="Rectangle 4"/>
          <p:cNvSpPr>
            <a:spLocks noGrp="1" noChangeArrowheads="1"/>
          </p:cNvSpPr>
          <p:nvPr>
            <p:ph type="ftr" sz="quarter" idx="2"/>
          </p:nvPr>
        </p:nvSpPr>
        <p:spPr bwMode="auto">
          <a:xfrm>
            <a:off x="0" y="8843645"/>
            <a:ext cx="3043343" cy="465455"/>
          </a:xfrm>
          <a:prstGeom prst="rect">
            <a:avLst/>
          </a:prstGeom>
          <a:noFill/>
          <a:ln w="9525">
            <a:noFill/>
            <a:miter lim="800000"/>
            <a:headEnd/>
            <a:tailEnd/>
          </a:ln>
          <a:effectLst/>
        </p:spPr>
        <p:txBody>
          <a:bodyPr vert="horz" wrap="square" lIns="93313" tIns="46656" rIns="93313" bIns="46656" numCol="1" anchor="b" anchorCtr="0" compatLnSpc="1">
            <a:prstTxWarp prst="textNoShape">
              <a:avLst/>
            </a:prstTxWarp>
          </a:bodyPr>
          <a:lstStyle>
            <a:lvl1pPr eaLnBrk="0" hangingPunct="0">
              <a:defRPr sz="1200">
                <a:latin typeface="Times New Roman" pitchFamily="18" charset="0"/>
              </a:defRPr>
            </a:lvl1pPr>
          </a:lstStyle>
          <a:p>
            <a:endParaRPr lang="es-ES_tradnl"/>
          </a:p>
        </p:txBody>
      </p:sp>
      <p:sp>
        <p:nvSpPr>
          <p:cNvPr id="5125" name="Rectangle 5"/>
          <p:cNvSpPr>
            <a:spLocks noGrp="1" noChangeArrowheads="1"/>
          </p:cNvSpPr>
          <p:nvPr>
            <p:ph type="sldNum" sz="quarter" idx="3"/>
          </p:nvPr>
        </p:nvSpPr>
        <p:spPr bwMode="auto">
          <a:xfrm>
            <a:off x="3979757" y="8843645"/>
            <a:ext cx="3043343" cy="465455"/>
          </a:xfrm>
          <a:prstGeom prst="rect">
            <a:avLst/>
          </a:prstGeom>
          <a:noFill/>
          <a:ln w="9525">
            <a:noFill/>
            <a:miter lim="800000"/>
            <a:headEnd/>
            <a:tailEnd/>
          </a:ln>
          <a:effectLst/>
        </p:spPr>
        <p:txBody>
          <a:bodyPr vert="horz" wrap="square" lIns="93313" tIns="46656" rIns="93313" bIns="46656" numCol="1" anchor="b" anchorCtr="0" compatLnSpc="1">
            <a:prstTxWarp prst="textNoShape">
              <a:avLst/>
            </a:prstTxWarp>
          </a:bodyPr>
          <a:lstStyle>
            <a:lvl1pPr algn="r" eaLnBrk="0" hangingPunct="0">
              <a:defRPr sz="1200">
                <a:latin typeface="Times New Roman" pitchFamily="18" charset="0"/>
              </a:defRPr>
            </a:lvl1pPr>
          </a:lstStyle>
          <a:p>
            <a:fld id="{03EE44FB-F558-4AF0-877D-4719E982B7E4}" type="slidenum">
              <a:rPr lang="es-ES_tradnl"/>
              <a:pPr/>
              <a:t>‹Nº›</a:t>
            </a:fld>
            <a:endParaRPr lang="es-ES_tradnl"/>
          </a:p>
        </p:txBody>
      </p:sp>
    </p:spTree>
    <p:extLst>
      <p:ext uri="{BB962C8B-B14F-4D97-AF65-F5344CB8AC3E}">
        <p14:creationId xmlns:p14="http://schemas.microsoft.com/office/powerpoint/2010/main" val="18302732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3043343" cy="465455"/>
          </a:xfrm>
          <a:prstGeom prst="rect">
            <a:avLst/>
          </a:prstGeom>
          <a:noFill/>
          <a:ln w="9525">
            <a:noFill/>
            <a:miter lim="800000"/>
            <a:headEnd/>
            <a:tailEnd/>
          </a:ln>
          <a:effectLst/>
        </p:spPr>
        <p:txBody>
          <a:bodyPr vert="horz" wrap="square" lIns="93313" tIns="46656" rIns="93313" bIns="46656" numCol="1" anchor="t" anchorCtr="0" compatLnSpc="1">
            <a:prstTxWarp prst="textNoShape">
              <a:avLst/>
            </a:prstTxWarp>
          </a:bodyPr>
          <a:lstStyle>
            <a:lvl1pPr eaLnBrk="0" hangingPunct="0">
              <a:defRPr sz="1200">
                <a:latin typeface="Times New Roman" pitchFamily="18" charset="0"/>
              </a:defRPr>
            </a:lvl1pPr>
          </a:lstStyle>
          <a:p>
            <a:endParaRPr lang="es-ES_tradnl"/>
          </a:p>
        </p:txBody>
      </p:sp>
      <p:sp>
        <p:nvSpPr>
          <p:cNvPr id="4099" name="Rectangle 3"/>
          <p:cNvSpPr>
            <a:spLocks noGrp="1" noChangeArrowheads="1"/>
          </p:cNvSpPr>
          <p:nvPr>
            <p:ph type="dt" idx="1"/>
          </p:nvPr>
        </p:nvSpPr>
        <p:spPr bwMode="auto">
          <a:xfrm>
            <a:off x="3979757" y="0"/>
            <a:ext cx="3043343" cy="465455"/>
          </a:xfrm>
          <a:prstGeom prst="rect">
            <a:avLst/>
          </a:prstGeom>
          <a:noFill/>
          <a:ln w="9525">
            <a:noFill/>
            <a:miter lim="800000"/>
            <a:headEnd/>
            <a:tailEnd/>
          </a:ln>
          <a:effectLst/>
        </p:spPr>
        <p:txBody>
          <a:bodyPr vert="horz" wrap="square" lIns="93313" tIns="46656" rIns="93313" bIns="46656" numCol="1" anchor="t" anchorCtr="0" compatLnSpc="1">
            <a:prstTxWarp prst="textNoShape">
              <a:avLst/>
            </a:prstTxWarp>
          </a:bodyPr>
          <a:lstStyle>
            <a:lvl1pPr algn="r" eaLnBrk="0" hangingPunct="0">
              <a:defRPr sz="1200">
                <a:latin typeface="Times New Roman" pitchFamily="18" charset="0"/>
              </a:defRPr>
            </a:lvl1pPr>
          </a:lstStyle>
          <a:p>
            <a:endParaRPr lang="es-ES_tradnl"/>
          </a:p>
        </p:txBody>
      </p:sp>
      <p:sp>
        <p:nvSpPr>
          <p:cNvPr id="4100" name="Rectangle 4"/>
          <p:cNvSpPr>
            <a:spLocks noGrp="1" noRot="1" noChangeAspect="1" noChangeArrowheads="1" noTextEdit="1"/>
          </p:cNvSpPr>
          <p:nvPr>
            <p:ph type="sldImg" idx="2"/>
          </p:nvPr>
        </p:nvSpPr>
        <p:spPr bwMode="auto">
          <a:xfrm>
            <a:off x="2201863" y="696913"/>
            <a:ext cx="2619375" cy="3492500"/>
          </a:xfrm>
          <a:prstGeom prst="rect">
            <a:avLst/>
          </a:prstGeom>
          <a:noFill/>
          <a:ln w="9525">
            <a:solidFill>
              <a:srgbClr val="000000"/>
            </a:solidFill>
            <a:miter lim="800000"/>
            <a:headEnd/>
            <a:tailEnd/>
          </a:ln>
          <a:effectLst/>
        </p:spPr>
      </p:sp>
      <p:sp>
        <p:nvSpPr>
          <p:cNvPr id="4101" name="Rectangle 5"/>
          <p:cNvSpPr>
            <a:spLocks noGrp="1" noChangeArrowheads="1"/>
          </p:cNvSpPr>
          <p:nvPr>
            <p:ph type="body" sz="quarter" idx="3"/>
          </p:nvPr>
        </p:nvSpPr>
        <p:spPr bwMode="auto">
          <a:xfrm>
            <a:off x="936414" y="4421823"/>
            <a:ext cx="5150273" cy="4189095"/>
          </a:xfrm>
          <a:prstGeom prst="rect">
            <a:avLst/>
          </a:prstGeom>
          <a:noFill/>
          <a:ln w="9525">
            <a:noFill/>
            <a:miter lim="800000"/>
            <a:headEnd/>
            <a:tailEnd/>
          </a:ln>
          <a:effectLst/>
        </p:spPr>
        <p:txBody>
          <a:bodyPr vert="horz" wrap="square" lIns="93313" tIns="46656" rIns="93313" bIns="46656" numCol="1" anchor="t" anchorCtr="0" compatLnSpc="1">
            <a:prstTxWarp prst="textNoShape">
              <a:avLst/>
            </a:prstTxWarp>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102" name="Rectangle 6"/>
          <p:cNvSpPr>
            <a:spLocks noGrp="1" noChangeArrowheads="1"/>
          </p:cNvSpPr>
          <p:nvPr>
            <p:ph type="ftr" sz="quarter" idx="4"/>
          </p:nvPr>
        </p:nvSpPr>
        <p:spPr bwMode="auto">
          <a:xfrm>
            <a:off x="0" y="8843645"/>
            <a:ext cx="3043343" cy="465455"/>
          </a:xfrm>
          <a:prstGeom prst="rect">
            <a:avLst/>
          </a:prstGeom>
          <a:noFill/>
          <a:ln w="9525">
            <a:noFill/>
            <a:miter lim="800000"/>
            <a:headEnd/>
            <a:tailEnd/>
          </a:ln>
          <a:effectLst/>
        </p:spPr>
        <p:txBody>
          <a:bodyPr vert="horz" wrap="square" lIns="93313" tIns="46656" rIns="93313" bIns="46656" numCol="1" anchor="b" anchorCtr="0" compatLnSpc="1">
            <a:prstTxWarp prst="textNoShape">
              <a:avLst/>
            </a:prstTxWarp>
          </a:bodyPr>
          <a:lstStyle>
            <a:lvl1pPr eaLnBrk="0" hangingPunct="0">
              <a:defRPr sz="1200">
                <a:latin typeface="Times New Roman" pitchFamily="18" charset="0"/>
              </a:defRPr>
            </a:lvl1pPr>
          </a:lstStyle>
          <a:p>
            <a:endParaRPr lang="es-ES_tradnl"/>
          </a:p>
        </p:txBody>
      </p:sp>
      <p:sp>
        <p:nvSpPr>
          <p:cNvPr id="4103" name="Rectangle 7"/>
          <p:cNvSpPr>
            <a:spLocks noGrp="1" noChangeArrowheads="1"/>
          </p:cNvSpPr>
          <p:nvPr>
            <p:ph type="sldNum" sz="quarter" idx="5"/>
          </p:nvPr>
        </p:nvSpPr>
        <p:spPr bwMode="auto">
          <a:xfrm>
            <a:off x="3979757" y="8843645"/>
            <a:ext cx="3043343" cy="465455"/>
          </a:xfrm>
          <a:prstGeom prst="rect">
            <a:avLst/>
          </a:prstGeom>
          <a:noFill/>
          <a:ln w="9525">
            <a:noFill/>
            <a:miter lim="800000"/>
            <a:headEnd/>
            <a:tailEnd/>
          </a:ln>
          <a:effectLst/>
        </p:spPr>
        <p:txBody>
          <a:bodyPr vert="horz" wrap="square" lIns="93313" tIns="46656" rIns="93313" bIns="46656" numCol="1" anchor="b" anchorCtr="0" compatLnSpc="1">
            <a:prstTxWarp prst="textNoShape">
              <a:avLst/>
            </a:prstTxWarp>
          </a:bodyPr>
          <a:lstStyle>
            <a:lvl1pPr algn="r" eaLnBrk="0" hangingPunct="0">
              <a:defRPr sz="1200">
                <a:latin typeface="Times New Roman" pitchFamily="18" charset="0"/>
              </a:defRPr>
            </a:lvl1pPr>
          </a:lstStyle>
          <a:p>
            <a:fld id="{C44CBA84-65BA-44DB-A066-3233699A1804}" type="slidenum">
              <a:rPr lang="es-ES_tradnl"/>
              <a:pPr/>
              <a:t>‹Nº›</a:t>
            </a:fld>
            <a:endParaRPr lang="es-ES_tradnl"/>
          </a:p>
        </p:txBody>
      </p:sp>
    </p:spTree>
    <p:extLst>
      <p:ext uri="{BB962C8B-B14F-4D97-AF65-F5344CB8AC3E}">
        <p14:creationId xmlns:p14="http://schemas.microsoft.com/office/powerpoint/2010/main" val="9940675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AFF081-C76E-47DC-B79B-AFE924DAFFF0}" type="slidenum">
              <a:rPr lang="es-ES_tradnl"/>
              <a:pPr/>
              <a:t>1</a:t>
            </a:fld>
            <a:endParaRPr lang="es-ES_tradnl"/>
          </a:p>
        </p:txBody>
      </p:sp>
      <p:sp>
        <p:nvSpPr>
          <p:cNvPr id="6146" name="Rectangle 2"/>
          <p:cNvSpPr>
            <a:spLocks noGrp="1" noRot="1" noChangeAspect="1" noChangeArrowheads="1" noTextEdit="1"/>
          </p:cNvSpPr>
          <p:nvPr>
            <p:ph type="sldImg"/>
          </p:nvPr>
        </p:nvSpPr>
        <p:spPr>
          <a:ln/>
        </p:spPr>
      </p:sp>
      <p:sp>
        <p:nvSpPr>
          <p:cNvPr id="6147" name="Rectangle 3"/>
          <p:cNvSpPr>
            <a:spLocks noGrp="1" noChangeArrowheads="1"/>
          </p:cNvSpPr>
          <p:nvPr>
            <p:ph type="body" idx="1"/>
          </p:nvPr>
        </p:nvSpPr>
        <p:spPr/>
        <p:txBody>
          <a:bodyPr/>
          <a:lstStyle/>
          <a:p>
            <a:endParaRPr lang="es-ES_tradnl"/>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p>
            <a:fld id="{D70A5FD7-A163-4D8A-BB20-DD72A80DAB9F}" type="slidenum">
              <a:rPr lang="es-ES_tradnl"/>
              <a:pPr/>
              <a:t>2</a:t>
            </a:fld>
            <a:endParaRPr lang="es-ES_tradnl"/>
          </a:p>
        </p:txBody>
      </p:sp>
      <p:sp>
        <p:nvSpPr>
          <p:cNvPr id="4099" name="Rectangle 2"/>
          <p:cNvSpPr>
            <a:spLocks noGrp="1" noRot="1" noChangeAspect="1" noChangeArrowheads="1" noTextEdit="1"/>
          </p:cNvSpPr>
          <p:nvPr>
            <p:ph type="sldImg"/>
          </p:nvPr>
        </p:nvSpPr>
        <p:spPr>
          <a:ln cap="flat"/>
        </p:spPr>
      </p:sp>
      <p:sp>
        <p:nvSpPr>
          <p:cNvPr id="4100" name="Rectangle 3"/>
          <p:cNvSpPr>
            <a:spLocks noGrp="1" noChangeArrowheads="1"/>
          </p:cNvSpPr>
          <p:nvPr>
            <p:ph type="body" idx="1"/>
          </p:nvPr>
        </p:nvSpPr>
        <p:spPr>
          <a:noFill/>
          <a:ln/>
        </p:spPr>
        <p:txBody>
          <a:bodyPr/>
          <a:lstStyle/>
          <a:p>
            <a:pPr eaLnBrk="1" hangingPunct="1"/>
            <a:endParaRPr lang="es-CO"/>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514350" y="2840038"/>
            <a:ext cx="5829300" cy="1960562"/>
          </a:xfrm>
        </p:spPr>
        <p:txBody>
          <a:bodyPr/>
          <a:lstStyle/>
          <a:p>
            <a:r>
              <a:rPr lang="es-ES"/>
              <a:t>Haga clic para modificar el estilo de título del patrón</a:t>
            </a:r>
            <a:endParaRPr lang="es-CO"/>
          </a:p>
        </p:txBody>
      </p:sp>
      <p:sp>
        <p:nvSpPr>
          <p:cNvPr id="3" name="2 Subtítulo"/>
          <p:cNvSpPr>
            <a:spLocks noGrp="1"/>
          </p:cNvSpPr>
          <p:nvPr>
            <p:ph type="subTitle" idx="1"/>
          </p:nvPr>
        </p:nvSpPr>
        <p:spPr>
          <a:xfrm>
            <a:off x="1028700" y="5181600"/>
            <a:ext cx="4800600" cy="23368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a:t>Haga clic para modificar el estilo de subtítulo del patrón</a:t>
            </a:r>
            <a:endParaRPr lang="es-CO"/>
          </a:p>
        </p:txBody>
      </p:sp>
      <p:sp>
        <p:nvSpPr>
          <p:cNvPr id="4" name="3 Marcador de fecha"/>
          <p:cNvSpPr>
            <a:spLocks noGrp="1"/>
          </p:cNvSpPr>
          <p:nvPr>
            <p:ph type="dt" sz="half" idx="10"/>
          </p:nvPr>
        </p:nvSpPr>
        <p:spPr/>
        <p:txBody>
          <a:bodyPr/>
          <a:lstStyle>
            <a:lvl1pPr>
              <a:defRPr/>
            </a:lvl1pPr>
          </a:lstStyle>
          <a:p>
            <a:endParaRPr lang="es-CR"/>
          </a:p>
        </p:txBody>
      </p:sp>
      <p:sp>
        <p:nvSpPr>
          <p:cNvPr id="5" name="4 Marcador de pie de página"/>
          <p:cNvSpPr>
            <a:spLocks noGrp="1"/>
          </p:cNvSpPr>
          <p:nvPr>
            <p:ph type="ftr" sz="quarter" idx="11"/>
          </p:nvPr>
        </p:nvSpPr>
        <p:spPr/>
        <p:txBody>
          <a:bodyPr/>
          <a:lstStyle>
            <a:lvl1pPr>
              <a:defRPr/>
            </a:lvl1pPr>
          </a:lstStyle>
          <a:p>
            <a:endParaRPr lang="es-CR"/>
          </a:p>
        </p:txBody>
      </p:sp>
      <p:sp>
        <p:nvSpPr>
          <p:cNvPr id="6" name="5 Marcador de número de diapositiva"/>
          <p:cNvSpPr>
            <a:spLocks noGrp="1"/>
          </p:cNvSpPr>
          <p:nvPr>
            <p:ph type="sldNum" sz="quarter" idx="12"/>
          </p:nvPr>
        </p:nvSpPr>
        <p:spPr/>
        <p:txBody>
          <a:bodyPr/>
          <a:lstStyle>
            <a:lvl1pPr>
              <a:defRPr/>
            </a:lvl1pPr>
          </a:lstStyle>
          <a:p>
            <a:fld id="{7C0E7E9A-3A46-41D5-A60A-3F875609C79B}" type="slidenum">
              <a:rPr lang="es-CR"/>
              <a:pPr/>
              <a:t>‹Nº›</a:t>
            </a:fld>
            <a:endParaRPr lang="es-C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O"/>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fecha"/>
          <p:cNvSpPr>
            <a:spLocks noGrp="1"/>
          </p:cNvSpPr>
          <p:nvPr>
            <p:ph type="dt" sz="half" idx="10"/>
          </p:nvPr>
        </p:nvSpPr>
        <p:spPr/>
        <p:txBody>
          <a:bodyPr/>
          <a:lstStyle>
            <a:lvl1pPr>
              <a:defRPr/>
            </a:lvl1pPr>
          </a:lstStyle>
          <a:p>
            <a:endParaRPr lang="es-CR"/>
          </a:p>
        </p:txBody>
      </p:sp>
      <p:sp>
        <p:nvSpPr>
          <p:cNvPr id="5" name="4 Marcador de pie de página"/>
          <p:cNvSpPr>
            <a:spLocks noGrp="1"/>
          </p:cNvSpPr>
          <p:nvPr>
            <p:ph type="ftr" sz="quarter" idx="11"/>
          </p:nvPr>
        </p:nvSpPr>
        <p:spPr/>
        <p:txBody>
          <a:bodyPr/>
          <a:lstStyle>
            <a:lvl1pPr>
              <a:defRPr/>
            </a:lvl1pPr>
          </a:lstStyle>
          <a:p>
            <a:endParaRPr lang="es-CR"/>
          </a:p>
        </p:txBody>
      </p:sp>
      <p:sp>
        <p:nvSpPr>
          <p:cNvPr id="6" name="5 Marcador de número de diapositiva"/>
          <p:cNvSpPr>
            <a:spLocks noGrp="1"/>
          </p:cNvSpPr>
          <p:nvPr>
            <p:ph type="sldNum" sz="quarter" idx="12"/>
          </p:nvPr>
        </p:nvSpPr>
        <p:spPr/>
        <p:txBody>
          <a:bodyPr/>
          <a:lstStyle>
            <a:lvl1pPr>
              <a:defRPr/>
            </a:lvl1pPr>
          </a:lstStyle>
          <a:p>
            <a:fld id="{0017FBF2-D1D9-4A9B-A9CF-CA75391F6BB4}" type="slidenum">
              <a:rPr lang="es-CR"/>
              <a:pPr/>
              <a:t>‹Nº›</a:t>
            </a:fld>
            <a:endParaRPr lang="es-C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4972050" y="366713"/>
            <a:ext cx="1543050" cy="7800975"/>
          </a:xfrm>
        </p:spPr>
        <p:txBody>
          <a:bodyPr vert="eaVert"/>
          <a:lstStyle/>
          <a:p>
            <a:r>
              <a:rPr lang="es-ES"/>
              <a:t>Haga clic para modificar el estilo de título del patrón</a:t>
            </a:r>
            <a:endParaRPr lang="es-CO"/>
          </a:p>
        </p:txBody>
      </p:sp>
      <p:sp>
        <p:nvSpPr>
          <p:cNvPr id="3" name="2 Marcador de texto vertical"/>
          <p:cNvSpPr>
            <a:spLocks noGrp="1"/>
          </p:cNvSpPr>
          <p:nvPr>
            <p:ph type="body" orient="vert" idx="1"/>
          </p:nvPr>
        </p:nvSpPr>
        <p:spPr>
          <a:xfrm>
            <a:off x="342900" y="366713"/>
            <a:ext cx="4476750" cy="780097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fecha"/>
          <p:cNvSpPr>
            <a:spLocks noGrp="1"/>
          </p:cNvSpPr>
          <p:nvPr>
            <p:ph type="dt" sz="half" idx="10"/>
          </p:nvPr>
        </p:nvSpPr>
        <p:spPr/>
        <p:txBody>
          <a:bodyPr/>
          <a:lstStyle>
            <a:lvl1pPr>
              <a:defRPr/>
            </a:lvl1pPr>
          </a:lstStyle>
          <a:p>
            <a:endParaRPr lang="es-CR"/>
          </a:p>
        </p:txBody>
      </p:sp>
      <p:sp>
        <p:nvSpPr>
          <p:cNvPr id="5" name="4 Marcador de pie de página"/>
          <p:cNvSpPr>
            <a:spLocks noGrp="1"/>
          </p:cNvSpPr>
          <p:nvPr>
            <p:ph type="ftr" sz="quarter" idx="11"/>
          </p:nvPr>
        </p:nvSpPr>
        <p:spPr/>
        <p:txBody>
          <a:bodyPr/>
          <a:lstStyle>
            <a:lvl1pPr>
              <a:defRPr/>
            </a:lvl1pPr>
          </a:lstStyle>
          <a:p>
            <a:endParaRPr lang="es-CR"/>
          </a:p>
        </p:txBody>
      </p:sp>
      <p:sp>
        <p:nvSpPr>
          <p:cNvPr id="6" name="5 Marcador de número de diapositiva"/>
          <p:cNvSpPr>
            <a:spLocks noGrp="1"/>
          </p:cNvSpPr>
          <p:nvPr>
            <p:ph type="sldNum" sz="quarter" idx="12"/>
          </p:nvPr>
        </p:nvSpPr>
        <p:spPr/>
        <p:txBody>
          <a:bodyPr/>
          <a:lstStyle>
            <a:lvl1pPr>
              <a:defRPr/>
            </a:lvl1pPr>
          </a:lstStyle>
          <a:p>
            <a:fld id="{11A75CC4-9A39-4E95-A98E-2FD8AF3CD6BF}" type="slidenum">
              <a:rPr lang="es-CR"/>
              <a:pPr/>
              <a:t>‹Nº›</a:t>
            </a:fld>
            <a:endParaRPr lang="es-C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O"/>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fecha"/>
          <p:cNvSpPr>
            <a:spLocks noGrp="1"/>
          </p:cNvSpPr>
          <p:nvPr>
            <p:ph type="dt" sz="half" idx="10"/>
          </p:nvPr>
        </p:nvSpPr>
        <p:spPr/>
        <p:txBody>
          <a:bodyPr/>
          <a:lstStyle>
            <a:lvl1pPr>
              <a:defRPr/>
            </a:lvl1pPr>
          </a:lstStyle>
          <a:p>
            <a:endParaRPr lang="es-CR"/>
          </a:p>
        </p:txBody>
      </p:sp>
      <p:sp>
        <p:nvSpPr>
          <p:cNvPr id="5" name="4 Marcador de pie de página"/>
          <p:cNvSpPr>
            <a:spLocks noGrp="1"/>
          </p:cNvSpPr>
          <p:nvPr>
            <p:ph type="ftr" sz="quarter" idx="11"/>
          </p:nvPr>
        </p:nvSpPr>
        <p:spPr/>
        <p:txBody>
          <a:bodyPr/>
          <a:lstStyle>
            <a:lvl1pPr>
              <a:defRPr/>
            </a:lvl1pPr>
          </a:lstStyle>
          <a:p>
            <a:endParaRPr lang="es-CR"/>
          </a:p>
        </p:txBody>
      </p:sp>
      <p:sp>
        <p:nvSpPr>
          <p:cNvPr id="6" name="5 Marcador de número de diapositiva"/>
          <p:cNvSpPr>
            <a:spLocks noGrp="1"/>
          </p:cNvSpPr>
          <p:nvPr>
            <p:ph type="sldNum" sz="quarter" idx="12"/>
          </p:nvPr>
        </p:nvSpPr>
        <p:spPr/>
        <p:txBody>
          <a:bodyPr/>
          <a:lstStyle>
            <a:lvl1pPr>
              <a:defRPr/>
            </a:lvl1pPr>
          </a:lstStyle>
          <a:p>
            <a:fld id="{CF21A6A4-E978-4B0D-AE3B-43F455FF3793}" type="slidenum">
              <a:rPr lang="es-CR"/>
              <a:pPr/>
              <a:t>‹Nº›</a:t>
            </a:fld>
            <a:endParaRPr lang="es-C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541338" y="5875338"/>
            <a:ext cx="5829300" cy="1816100"/>
          </a:xfrm>
        </p:spPr>
        <p:txBody>
          <a:bodyPr anchor="t"/>
          <a:lstStyle>
            <a:lvl1pPr algn="l">
              <a:defRPr sz="4000" b="1" cap="all"/>
            </a:lvl1pPr>
          </a:lstStyle>
          <a:p>
            <a:r>
              <a:rPr lang="es-ES"/>
              <a:t>Haga clic para modificar el estilo de título del patrón</a:t>
            </a:r>
            <a:endParaRPr lang="es-CO"/>
          </a:p>
        </p:txBody>
      </p:sp>
      <p:sp>
        <p:nvSpPr>
          <p:cNvPr id="3" name="2 Marcador de texto"/>
          <p:cNvSpPr>
            <a:spLocks noGrp="1"/>
          </p:cNvSpPr>
          <p:nvPr>
            <p:ph type="body" idx="1"/>
          </p:nvPr>
        </p:nvSpPr>
        <p:spPr>
          <a:xfrm>
            <a:off x="541338" y="3875088"/>
            <a:ext cx="5829300" cy="200025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lvl1pPr>
              <a:defRPr/>
            </a:lvl1pPr>
          </a:lstStyle>
          <a:p>
            <a:endParaRPr lang="es-CR"/>
          </a:p>
        </p:txBody>
      </p:sp>
      <p:sp>
        <p:nvSpPr>
          <p:cNvPr id="5" name="4 Marcador de pie de página"/>
          <p:cNvSpPr>
            <a:spLocks noGrp="1"/>
          </p:cNvSpPr>
          <p:nvPr>
            <p:ph type="ftr" sz="quarter" idx="11"/>
          </p:nvPr>
        </p:nvSpPr>
        <p:spPr/>
        <p:txBody>
          <a:bodyPr/>
          <a:lstStyle>
            <a:lvl1pPr>
              <a:defRPr/>
            </a:lvl1pPr>
          </a:lstStyle>
          <a:p>
            <a:endParaRPr lang="es-CR"/>
          </a:p>
        </p:txBody>
      </p:sp>
      <p:sp>
        <p:nvSpPr>
          <p:cNvPr id="6" name="5 Marcador de número de diapositiva"/>
          <p:cNvSpPr>
            <a:spLocks noGrp="1"/>
          </p:cNvSpPr>
          <p:nvPr>
            <p:ph type="sldNum" sz="quarter" idx="12"/>
          </p:nvPr>
        </p:nvSpPr>
        <p:spPr/>
        <p:txBody>
          <a:bodyPr/>
          <a:lstStyle>
            <a:lvl1pPr>
              <a:defRPr/>
            </a:lvl1pPr>
          </a:lstStyle>
          <a:p>
            <a:fld id="{AB72ACE9-5BBF-480E-AFB9-E13F42931E1E}" type="slidenum">
              <a:rPr lang="es-CR"/>
              <a:pPr/>
              <a:t>‹Nº›</a:t>
            </a:fld>
            <a:endParaRPr lang="es-C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O"/>
          </a:p>
        </p:txBody>
      </p:sp>
      <p:sp>
        <p:nvSpPr>
          <p:cNvPr id="3" name="2 Marcador de contenido"/>
          <p:cNvSpPr>
            <a:spLocks noGrp="1"/>
          </p:cNvSpPr>
          <p:nvPr>
            <p:ph sz="half" idx="1"/>
          </p:nvPr>
        </p:nvSpPr>
        <p:spPr>
          <a:xfrm>
            <a:off x="342900" y="2133600"/>
            <a:ext cx="3009900" cy="60340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contenido"/>
          <p:cNvSpPr>
            <a:spLocks noGrp="1"/>
          </p:cNvSpPr>
          <p:nvPr>
            <p:ph sz="half" idx="2"/>
          </p:nvPr>
        </p:nvSpPr>
        <p:spPr>
          <a:xfrm>
            <a:off x="3505200" y="2133600"/>
            <a:ext cx="3009900" cy="60340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4 Marcador de fecha"/>
          <p:cNvSpPr>
            <a:spLocks noGrp="1"/>
          </p:cNvSpPr>
          <p:nvPr>
            <p:ph type="dt" sz="half" idx="10"/>
          </p:nvPr>
        </p:nvSpPr>
        <p:spPr/>
        <p:txBody>
          <a:bodyPr/>
          <a:lstStyle>
            <a:lvl1pPr>
              <a:defRPr/>
            </a:lvl1pPr>
          </a:lstStyle>
          <a:p>
            <a:endParaRPr lang="es-CR"/>
          </a:p>
        </p:txBody>
      </p:sp>
      <p:sp>
        <p:nvSpPr>
          <p:cNvPr id="6" name="5 Marcador de pie de página"/>
          <p:cNvSpPr>
            <a:spLocks noGrp="1"/>
          </p:cNvSpPr>
          <p:nvPr>
            <p:ph type="ftr" sz="quarter" idx="11"/>
          </p:nvPr>
        </p:nvSpPr>
        <p:spPr/>
        <p:txBody>
          <a:bodyPr/>
          <a:lstStyle>
            <a:lvl1pPr>
              <a:defRPr/>
            </a:lvl1pPr>
          </a:lstStyle>
          <a:p>
            <a:endParaRPr lang="es-CR"/>
          </a:p>
        </p:txBody>
      </p:sp>
      <p:sp>
        <p:nvSpPr>
          <p:cNvPr id="7" name="6 Marcador de número de diapositiva"/>
          <p:cNvSpPr>
            <a:spLocks noGrp="1"/>
          </p:cNvSpPr>
          <p:nvPr>
            <p:ph type="sldNum" sz="quarter" idx="12"/>
          </p:nvPr>
        </p:nvSpPr>
        <p:spPr/>
        <p:txBody>
          <a:bodyPr/>
          <a:lstStyle>
            <a:lvl1pPr>
              <a:defRPr/>
            </a:lvl1pPr>
          </a:lstStyle>
          <a:p>
            <a:fld id="{7EC050AA-6764-4068-A0CF-94E7F0BA6561}" type="slidenum">
              <a:rPr lang="es-CR"/>
              <a:pPr/>
              <a:t>‹Nº›</a:t>
            </a:fld>
            <a:endParaRPr lang="es-C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es-CO"/>
          </a:p>
        </p:txBody>
      </p:sp>
      <p:sp>
        <p:nvSpPr>
          <p:cNvPr id="3" name="2 Marcador de texto"/>
          <p:cNvSpPr>
            <a:spLocks noGrp="1"/>
          </p:cNvSpPr>
          <p:nvPr>
            <p:ph type="body" idx="1"/>
          </p:nvPr>
        </p:nvSpPr>
        <p:spPr>
          <a:xfrm>
            <a:off x="342900" y="2046288"/>
            <a:ext cx="3030538" cy="8540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342900" y="2900363"/>
            <a:ext cx="3030538" cy="52673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4 Marcador de texto"/>
          <p:cNvSpPr>
            <a:spLocks noGrp="1"/>
          </p:cNvSpPr>
          <p:nvPr>
            <p:ph type="body" sz="quarter" idx="3"/>
          </p:nvPr>
        </p:nvSpPr>
        <p:spPr>
          <a:xfrm>
            <a:off x="3484563" y="2046288"/>
            <a:ext cx="3030537" cy="8540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3484563" y="2900363"/>
            <a:ext cx="3030537" cy="52673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6 Marcador de fecha"/>
          <p:cNvSpPr>
            <a:spLocks noGrp="1"/>
          </p:cNvSpPr>
          <p:nvPr>
            <p:ph type="dt" sz="half" idx="10"/>
          </p:nvPr>
        </p:nvSpPr>
        <p:spPr/>
        <p:txBody>
          <a:bodyPr/>
          <a:lstStyle>
            <a:lvl1pPr>
              <a:defRPr/>
            </a:lvl1pPr>
          </a:lstStyle>
          <a:p>
            <a:endParaRPr lang="es-CR"/>
          </a:p>
        </p:txBody>
      </p:sp>
      <p:sp>
        <p:nvSpPr>
          <p:cNvPr id="8" name="7 Marcador de pie de página"/>
          <p:cNvSpPr>
            <a:spLocks noGrp="1"/>
          </p:cNvSpPr>
          <p:nvPr>
            <p:ph type="ftr" sz="quarter" idx="11"/>
          </p:nvPr>
        </p:nvSpPr>
        <p:spPr/>
        <p:txBody>
          <a:bodyPr/>
          <a:lstStyle>
            <a:lvl1pPr>
              <a:defRPr/>
            </a:lvl1pPr>
          </a:lstStyle>
          <a:p>
            <a:endParaRPr lang="es-CR"/>
          </a:p>
        </p:txBody>
      </p:sp>
      <p:sp>
        <p:nvSpPr>
          <p:cNvPr id="9" name="8 Marcador de número de diapositiva"/>
          <p:cNvSpPr>
            <a:spLocks noGrp="1"/>
          </p:cNvSpPr>
          <p:nvPr>
            <p:ph type="sldNum" sz="quarter" idx="12"/>
          </p:nvPr>
        </p:nvSpPr>
        <p:spPr/>
        <p:txBody>
          <a:bodyPr/>
          <a:lstStyle>
            <a:lvl1pPr>
              <a:defRPr/>
            </a:lvl1pPr>
          </a:lstStyle>
          <a:p>
            <a:fld id="{63289B1D-7F58-4057-BFDD-65338C2646E4}" type="slidenum">
              <a:rPr lang="es-CR"/>
              <a:pPr/>
              <a:t>‹Nº›</a:t>
            </a:fld>
            <a:endParaRPr lang="es-C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O"/>
          </a:p>
        </p:txBody>
      </p:sp>
      <p:sp>
        <p:nvSpPr>
          <p:cNvPr id="3" name="2 Marcador de fecha"/>
          <p:cNvSpPr>
            <a:spLocks noGrp="1"/>
          </p:cNvSpPr>
          <p:nvPr>
            <p:ph type="dt" sz="half" idx="10"/>
          </p:nvPr>
        </p:nvSpPr>
        <p:spPr/>
        <p:txBody>
          <a:bodyPr/>
          <a:lstStyle>
            <a:lvl1pPr>
              <a:defRPr/>
            </a:lvl1pPr>
          </a:lstStyle>
          <a:p>
            <a:endParaRPr lang="es-CR"/>
          </a:p>
        </p:txBody>
      </p:sp>
      <p:sp>
        <p:nvSpPr>
          <p:cNvPr id="4" name="3 Marcador de pie de página"/>
          <p:cNvSpPr>
            <a:spLocks noGrp="1"/>
          </p:cNvSpPr>
          <p:nvPr>
            <p:ph type="ftr" sz="quarter" idx="11"/>
          </p:nvPr>
        </p:nvSpPr>
        <p:spPr/>
        <p:txBody>
          <a:bodyPr/>
          <a:lstStyle>
            <a:lvl1pPr>
              <a:defRPr/>
            </a:lvl1pPr>
          </a:lstStyle>
          <a:p>
            <a:endParaRPr lang="es-CR"/>
          </a:p>
        </p:txBody>
      </p:sp>
      <p:sp>
        <p:nvSpPr>
          <p:cNvPr id="5" name="4 Marcador de número de diapositiva"/>
          <p:cNvSpPr>
            <a:spLocks noGrp="1"/>
          </p:cNvSpPr>
          <p:nvPr>
            <p:ph type="sldNum" sz="quarter" idx="12"/>
          </p:nvPr>
        </p:nvSpPr>
        <p:spPr/>
        <p:txBody>
          <a:bodyPr/>
          <a:lstStyle>
            <a:lvl1pPr>
              <a:defRPr/>
            </a:lvl1pPr>
          </a:lstStyle>
          <a:p>
            <a:fld id="{A6E3DFF9-877F-41EE-8E85-F654954068C3}" type="slidenum">
              <a:rPr lang="es-CR"/>
              <a:pPr/>
              <a:t>‹Nº›</a:t>
            </a:fld>
            <a:endParaRPr lang="es-C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lvl1pPr>
              <a:defRPr/>
            </a:lvl1pPr>
          </a:lstStyle>
          <a:p>
            <a:endParaRPr lang="es-CR"/>
          </a:p>
        </p:txBody>
      </p:sp>
      <p:sp>
        <p:nvSpPr>
          <p:cNvPr id="3" name="2 Marcador de pie de página"/>
          <p:cNvSpPr>
            <a:spLocks noGrp="1"/>
          </p:cNvSpPr>
          <p:nvPr>
            <p:ph type="ftr" sz="quarter" idx="11"/>
          </p:nvPr>
        </p:nvSpPr>
        <p:spPr/>
        <p:txBody>
          <a:bodyPr/>
          <a:lstStyle>
            <a:lvl1pPr>
              <a:defRPr/>
            </a:lvl1pPr>
          </a:lstStyle>
          <a:p>
            <a:endParaRPr lang="es-CR"/>
          </a:p>
        </p:txBody>
      </p:sp>
      <p:sp>
        <p:nvSpPr>
          <p:cNvPr id="4" name="3 Marcador de número de diapositiva"/>
          <p:cNvSpPr>
            <a:spLocks noGrp="1"/>
          </p:cNvSpPr>
          <p:nvPr>
            <p:ph type="sldNum" sz="quarter" idx="12"/>
          </p:nvPr>
        </p:nvSpPr>
        <p:spPr/>
        <p:txBody>
          <a:bodyPr/>
          <a:lstStyle>
            <a:lvl1pPr>
              <a:defRPr/>
            </a:lvl1pPr>
          </a:lstStyle>
          <a:p>
            <a:fld id="{5E66D6CB-C2B2-40DB-A5AA-9441D1921C70}" type="slidenum">
              <a:rPr lang="es-CR"/>
              <a:pPr/>
              <a:t>‹Nº›</a:t>
            </a:fld>
            <a:endParaRPr lang="es-C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342900" y="363538"/>
            <a:ext cx="2255838" cy="1549400"/>
          </a:xfrm>
        </p:spPr>
        <p:txBody>
          <a:bodyPr anchor="b"/>
          <a:lstStyle>
            <a:lvl1pPr algn="l">
              <a:defRPr sz="2000" b="1"/>
            </a:lvl1pPr>
          </a:lstStyle>
          <a:p>
            <a:r>
              <a:rPr lang="es-ES"/>
              <a:t>Haga clic para modificar el estilo de título del patrón</a:t>
            </a:r>
            <a:endParaRPr lang="es-CO"/>
          </a:p>
        </p:txBody>
      </p:sp>
      <p:sp>
        <p:nvSpPr>
          <p:cNvPr id="3" name="2 Marcador de contenido"/>
          <p:cNvSpPr>
            <a:spLocks noGrp="1"/>
          </p:cNvSpPr>
          <p:nvPr>
            <p:ph idx="1"/>
          </p:nvPr>
        </p:nvSpPr>
        <p:spPr>
          <a:xfrm>
            <a:off x="2681288" y="363538"/>
            <a:ext cx="3833812" cy="78041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texto"/>
          <p:cNvSpPr>
            <a:spLocks noGrp="1"/>
          </p:cNvSpPr>
          <p:nvPr>
            <p:ph type="body" sz="half" idx="2"/>
          </p:nvPr>
        </p:nvSpPr>
        <p:spPr>
          <a:xfrm>
            <a:off x="342900" y="1912938"/>
            <a:ext cx="2255838" cy="62547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lvl1pPr>
              <a:defRPr/>
            </a:lvl1pPr>
          </a:lstStyle>
          <a:p>
            <a:endParaRPr lang="es-CR"/>
          </a:p>
        </p:txBody>
      </p:sp>
      <p:sp>
        <p:nvSpPr>
          <p:cNvPr id="6" name="5 Marcador de pie de página"/>
          <p:cNvSpPr>
            <a:spLocks noGrp="1"/>
          </p:cNvSpPr>
          <p:nvPr>
            <p:ph type="ftr" sz="quarter" idx="11"/>
          </p:nvPr>
        </p:nvSpPr>
        <p:spPr/>
        <p:txBody>
          <a:bodyPr/>
          <a:lstStyle>
            <a:lvl1pPr>
              <a:defRPr/>
            </a:lvl1pPr>
          </a:lstStyle>
          <a:p>
            <a:endParaRPr lang="es-CR"/>
          </a:p>
        </p:txBody>
      </p:sp>
      <p:sp>
        <p:nvSpPr>
          <p:cNvPr id="7" name="6 Marcador de número de diapositiva"/>
          <p:cNvSpPr>
            <a:spLocks noGrp="1"/>
          </p:cNvSpPr>
          <p:nvPr>
            <p:ph type="sldNum" sz="quarter" idx="12"/>
          </p:nvPr>
        </p:nvSpPr>
        <p:spPr/>
        <p:txBody>
          <a:bodyPr/>
          <a:lstStyle>
            <a:lvl1pPr>
              <a:defRPr/>
            </a:lvl1pPr>
          </a:lstStyle>
          <a:p>
            <a:fld id="{8B51DB94-1108-4957-8989-83D7B593E7C9}" type="slidenum">
              <a:rPr lang="es-CR"/>
              <a:pPr/>
              <a:t>‹Nº›</a:t>
            </a:fld>
            <a:endParaRPr lang="es-C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344613" y="6400800"/>
            <a:ext cx="4114800" cy="755650"/>
          </a:xfrm>
        </p:spPr>
        <p:txBody>
          <a:bodyPr anchor="b"/>
          <a:lstStyle>
            <a:lvl1pPr algn="l">
              <a:defRPr sz="2000" b="1"/>
            </a:lvl1pPr>
          </a:lstStyle>
          <a:p>
            <a:r>
              <a:rPr lang="es-ES"/>
              <a:t>Haga clic para modificar el estilo de título del patrón</a:t>
            </a:r>
            <a:endParaRPr lang="es-CO"/>
          </a:p>
        </p:txBody>
      </p:sp>
      <p:sp>
        <p:nvSpPr>
          <p:cNvPr id="3" name="2 Marcador de posición de imagen"/>
          <p:cNvSpPr>
            <a:spLocks noGrp="1"/>
          </p:cNvSpPr>
          <p:nvPr>
            <p:ph type="pic" idx="1"/>
          </p:nvPr>
        </p:nvSpPr>
        <p:spPr>
          <a:xfrm>
            <a:off x="1344613" y="81756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3 Marcador de texto"/>
          <p:cNvSpPr>
            <a:spLocks noGrp="1"/>
          </p:cNvSpPr>
          <p:nvPr>
            <p:ph type="body" sz="half" idx="2"/>
          </p:nvPr>
        </p:nvSpPr>
        <p:spPr>
          <a:xfrm>
            <a:off x="1344613" y="7156450"/>
            <a:ext cx="4114800" cy="10731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lvl1pPr>
              <a:defRPr/>
            </a:lvl1pPr>
          </a:lstStyle>
          <a:p>
            <a:endParaRPr lang="es-CR"/>
          </a:p>
        </p:txBody>
      </p:sp>
      <p:sp>
        <p:nvSpPr>
          <p:cNvPr id="6" name="5 Marcador de pie de página"/>
          <p:cNvSpPr>
            <a:spLocks noGrp="1"/>
          </p:cNvSpPr>
          <p:nvPr>
            <p:ph type="ftr" sz="quarter" idx="11"/>
          </p:nvPr>
        </p:nvSpPr>
        <p:spPr/>
        <p:txBody>
          <a:bodyPr/>
          <a:lstStyle>
            <a:lvl1pPr>
              <a:defRPr/>
            </a:lvl1pPr>
          </a:lstStyle>
          <a:p>
            <a:endParaRPr lang="es-CR"/>
          </a:p>
        </p:txBody>
      </p:sp>
      <p:sp>
        <p:nvSpPr>
          <p:cNvPr id="7" name="6 Marcador de número de diapositiva"/>
          <p:cNvSpPr>
            <a:spLocks noGrp="1"/>
          </p:cNvSpPr>
          <p:nvPr>
            <p:ph type="sldNum" sz="quarter" idx="12"/>
          </p:nvPr>
        </p:nvSpPr>
        <p:spPr/>
        <p:txBody>
          <a:bodyPr/>
          <a:lstStyle>
            <a:lvl1pPr>
              <a:defRPr/>
            </a:lvl1pPr>
          </a:lstStyle>
          <a:p>
            <a:fld id="{4E48B192-E9AE-4B97-9301-A527C808CF88}" type="slidenum">
              <a:rPr lang="es-CR"/>
              <a:pPr/>
              <a:t>‹Nº›</a:t>
            </a:fld>
            <a:endParaRPr lang="es-C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bwMode="auto">
          <a:xfrm>
            <a:off x="342900" y="366713"/>
            <a:ext cx="6172200" cy="1524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s-CR"/>
              <a:t>Click to edit Master title style</a:t>
            </a:r>
          </a:p>
        </p:txBody>
      </p:sp>
      <p:sp>
        <p:nvSpPr>
          <p:cNvPr id="13315" name="Rectangle 3"/>
          <p:cNvSpPr>
            <a:spLocks noGrp="1" noChangeArrowheads="1"/>
          </p:cNvSpPr>
          <p:nvPr>
            <p:ph type="body" idx="1"/>
          </p:nvPr>
        </p:nvSpPr>
        <p:spPr bwMode="auto">
          <a:xfrm>
            <a:off x="342900" y="2133600"/>
            <a:ext cx="6172200" cy="60340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CR"/>
              <a:t>Click to edit Master text styles</a:t>
            </a:r>
          </a:p>
          <a:p>
            <a:pPr lvl="1"/>
            <a:r>
              <a:rPr lang="es-CR"/>
              <a:t>Second level</a:t>
            </a:r>
          </a:p>
          <a:p>
            <a:pPr lvl="2"/>
            <a:r>
              <a:rPr lang="es-CR"/>
              <a:t>Third level</a:t>
            </a:r>
          </a:p>
          <a:p>
            <a:pPr lvl="3"/>
            <a:r>
              <a:rPr lang="es-CR"/>
              <a:t>Fourth level</a:t>
            </a:r>
          </a:p>
          <a:p>
            <a:pPr lvl="4"/>
            <a:r>
              <a:rPr lang="es-CR"/>
              <a:t>Fifth level</a:t>
            </a:r>
          </a:p>
        </p:txBody>
      </p:sp>
      <p:sp>
        <p:nvSpPr>
          <p:cNvPr id="13316" name="Rectangle 4"/>
          <p:cNvSpPr>
            <a:spLocks noGrp="1" noChangeArrowheads="1"/>
          </p:cNvSpPr>
          <p:nvPr>
            <p:ph type="dt" sz="half" idx="2"/>
          </p:nvPr>
        </p:nvSpPr>
        <p:spPr bwMode="auto">
          <a:xfrm>
            <a:off x="342900" y="8326438"/>
            <a:ext cx="1600200" cy="635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s-CR"/>
          </a:p>
        </p:txBody>
      </p:sp>
      <p:sp>
        <p:nvSpPr>
          <p:cNvPr id="13317" name="Rectangle 5"/>
          <p:cNvSpPr>
            <a:spLocks noGrp="1" noChangeArrowheads="1"/>
          </p:cNvSpPr>
          <p:nvPr>
            <p:ph type="ftr" sz="quarter" idx="3"/>
          </p:nvPr>
        </p:nvSpPr>
        <p:spPr bwMode="auto">
          <a:xfrm>
            <a:off x="2343150" y="8326438"/>
            <a:ext cx="2171700" cy="635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s-CR"/>
          </a:p>
        </p:txBody>
      </p:sp>
      <p:sp>
        <p:nvSpPr>
          <p:cNvPr id="13318" name="Rectangle 6"/>
          <p:cNvSpPr>
            <a:spLocks noGrp="1" noChangeArrowheads="1"/>
          </p:cNvSpPr>
          <p:nvPr>
            <p:ph type="sldNum" sz="quarter" idx="4"/>
          </p:nvPr>
        </p:nvSpPr>
        <p:spPr bwMode="auto">
          <a:xfrm>
            <a:off x="4914900" y="8326438"/>
            <a:ext cx="1600200" cy="635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0A5B33E4-443C-4A9F-89DD-66EC08FD93E5}" type="slidenum">
              <a:rPr lang="es-CR"/>
              <a:pPr/>
              <a:t>‹Nº›</a:t>
            </a:fld>
            <a:endParaRPr lang="es-CR"/>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cs typeface="Arial" charset="0"/>
        </a:defRPr>
      </a:lvl2pPr>
      <a:lvl3pPr algn="ctr" rtl="0" fontAlgn="base">
        <a:spcBef>
          <a:spcPct val="0"/>
        </a:spcBef>
        <a:spcAft>
          <a:spcPct val="0"/>
        </a:spcAft>
        <a:defRPr sz="4400">
          <a:solidFill>
            <a:schemeClr val="tx2"/>
          </a:solidFill>
          <a:latin typeface="Arial" charset="0"/>
          <a:cs typeface="Arial" charset="0"/>
        </a:defRPr>
      </a:lvl3pPr>
      <a:lvl4pPr algn="ctr" rtl="0" fontAlgn="base">
        <a:spcBef>
          <a:spcPct val="0"/>
        </a:spcBef>
        <a:spcAft>
          <a:spcPct val="0"/>
        </a:spcAft>
        <a:defRPr sz="4400">
          <a:solidFill>
            <a:schemeClr val="tx2"/>
          </a:solidFill>
          <a:latin typeface="Arial" charset="0"/>
          <a:cs typeface="Arial" charset="0"/>
        </a:defRPr>
      </a:lvl4pPr>
      <a:lvl5pPr algn="ctr" rtl="0" fontAlgn="base">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3" name="Rectangle 461"/>
          <p:cNvSpPr>
            <a:spLocks noChangeArrowheads="1"/>
          </p:cNvSpPr>
          <p:nvPr/>
        </p:nvSpPr>
        <p:spPr bwMode="auto">
          <a:xfrm>
            <a:off x="-35913" y="-72494"/>
            <a:ext cx="6858000" cy="9216494"/>
          </a:xfrm>
          <a:prstGeom prst="rect">
            <a:avLst/>
          </a:prstGeom>
          <a:solidFill>
            <a:schemeClr val="accent3">
              <a:lumMod val="85000"/>
            </a:schemeClr>
          </a:solidFill>
          <a:ln w="9525">
            <a:solidFill>
              <a:schemeClr val="tx1"/>
            </a:solidFill>
            <a:miter lim="800000"/>
            <a:headEnd/>
            <a:tailEnd/>
          </a:ln>
          <a:effectLst/>
        </p:spPr>
        <p:txBody>
          <a:bodyPr wrap="none" anchor="ctr"/>
          <a:lstStyle/>
          <a:p>
            <a:endParaRPr lang="es-CO"/>
          </a:p>
        </p:txBody>
      </p:sp>
      <p:sp>
        <p:nvSpPr>
          <p:cNvPr id="3092" name="Text Box 20"/>
          <p:cNvSpPr txBox="1">
            <a:spLocks noChangeArrowheads="1"/>
          </p:cNvSpPr>
          <p:nvPr/>
        </p:nvSpPr>
        <p:spPr bwMode="auto">
          <a:xfrm>
            <a:off x="3369304" y="1274728"/>
            <a:ext cx="3500438" cy="1431161"/>
          </a:xfrm>
          <a:prstGeom prst="rect">
            <a:avLst/>
          </a:prstGeom>
          <a:noFill/>
          <a:ln w="9525">
            <a:noFill/>
            <a:miter lim="800000"/>
            <a:headEnd/>
            <a:tailEnd/>
          </a:ln>
          <a:effectLst/>
        </p:spPr>
        <p:txBody>
          <a:bodyPr>
            <a:spAutoFit/>
          </a:bodyPr>
          <a:lstStyle/>
          <a:p>
            <a:pPr algn="ctr" eaLnBrk="0" hangingPunct="0"/>
            <a:r>
              <a:rPr lang="es-ES_tradnl" sz="1000" b="1" dirty="0"/>
              <a:t>PERMISO DE LEVANTAMIENTO Y TRASLADO DE CARGAS SUSPENDIDAS (PROYECTOS)</a:t>
            </a:r>
          </a:p>
          <a:p>
            <a:pPr algn="ctr" eaLnBrk="0" hangingPunct="0"/>
            <a:endParaRPr lang="es-ES_tradnl" sz="400" b="1" dirty="0"/>
          </a:p>
          <a:p>
            <a:pPr algn="ctr" eaLnBrk="0" hangingPunct="0"/>
            <a:r>
              <a:rPr lang="es-ES_tradnl" sz="700" b="1" u="sng" dirty="0"/>
              <a:t>Este permiso aplica para:</a:t>
            </a:r>
          </a:p>
          <a:p>
            <a:pPr marL="171450" indent="-171450" eaLnBrk="0" hangingPunct="0">
              <a:buFont typeface="Wingdings" pitchFamily="2" charset="2"/>
              <a:buChar char="Ø"/>
            </a:pPr>
            <a:r>
              <a:rPr lang="es-ES_tradnl" sz="700" b="1" dirty="0"/>
              <a:t>Tareas de levantamiento, traslado y sujeción de cargas NO rutinarias que requieren el uso de Grúas móviles, Puentes grúa, tecles o diferenciales, plumas.</a:t>
            </a:r>
          </a:p>
          <a:p>
            <a:pPr marL="171450" indent="-171450" eaLnBrk="0" hangingPunct="0">
              <a:buFont typeface="Wingdings" pitchFamily="2" charset="2"/>
              <a:buChar char="Ø"/>
            </a:pPr>
            <a:r>
              <a:rPr lang="es-ES_tradnl" sz="700" b="1" dirty="0"/>
              <a:t>Tareas de levantamiento, traslado y sujeción de cargas durante mantenimientos programados y cambios de grado.</a:t>
            </a:r>
          </a:p>
          <a:p>
            <a:pPr marL="171450" indent="-171450" eaLnBrk="0" hangingPunct="0">
              <a:buFont typeface="Wingdings" pitchFamily="2" charset="2"/>
              <a:buChar char="Ø"/>
            </a:pPr>
            <a:r>
              <a:rPr lang="es-ES_tradnl" sz="700" b="1" dirty="0"/>
              <a:t>Tareas de levantamiento o traslado de cargas mediante el uso de </a:t>
            </a:r>
            <a:r>
              <a:rPr lang="es-ES" sz="700" b="1" dirty="0"/>
              <a:t>carretillas o montacargas, para cargas  sin la utilización de tarimas y/o en las que la carga por su forma y tamaño resulte inestable</a:t>
            </a:r>
            <a:r>
              <a:rPr lang="es-ES" sz="500" b="1" dirty="0"/>
              <a:t>.</a:t>
            </a:r>
            <a:endParaRPr lang="es-ES_tradnl" sz="1000" b="1" dirty="0"/>
          </a:p>
        </p:txBody>
      </p:sp>
      <p:sp>
        <p:nvSpPr>
          <p:cNvPr id="3085" name="Text Box 13"/>
          <p:cNvSpPr txBox="1">
            <a:spLocks noChangeArrowheads="1"/>
          </p:cNvSpPr>
          <p:nvPr/>
        </p:nvSpPr>
        <p:spPr bwMode="auto">
          <a:xfrm>
            <a:off x="3611488" y="463769"/>
            <a:ext cx="1210588" cy="507831"/>
          </a:xfrm>
          <a:prstGeom prst="rect">
            <a:avLst/>
          </a:prstGeom>
          <a:noFill/>
          <a:ln w="9525">
            <a:noFill/>
            <a:miter lim="800000"/>
            <a:headEnd/>
            <a:tailEnd/>
          </a:ln>
          <a:effectLst/>
        </p:spPr>
        <p:txBody>
          <a:bodyPr wrap="none">
            <a:spAutoFit/>
          </a:bodyPr>
          <a:lstStyle/>
          <a:p>
            <a:pPr algn="r" eaLnBrk="0" hangingPunct="0"/>
            <a:r>
              <a:rPr lang="es-ES_tradnl" sz="900" b="1" dirty="0"/>
              <a:t>ALMACENES</a:t>
            </a:r>
          </a:p>
          <a:p>
            <a:pPr algn="r" eaLnBrk="0" hangingPunct="0"/>
            <a:r>
              <a:rPr lang="es-ES_tradnl" sz="900" b="1" dirty="0"/>
              <a:t>PRODUCCION</a:t>
            </a:r>
          </a:p>
          <a:p>
            <a:pPr algn="r" eaLnBrk="0" hangingPunct="0"/>
            <a:r>
              <a:rPr lang="es-ES_tradnl" sz="900" b="1" dirty="0"/>
              <a:t>AREAS COMUNES</a:t>
            </a:r>
          </a:p>
        </p:txBody>
      </p:sp>
      <p:grpSp>
        <p:nvGrpSpPr>
          <p:cNvPr id="3848" name="Group 776"/>
          <p:cNvGrpSpPr>
            <a:grpSpLocks/>
          </p:cNvGrpSpPr>
          <p:nvPr/>
        </p:nvGrpSpPr>
        <p:grpSpPr bwMode="auto">
          <a:xfrm>
            <a:off x="3709988" y="981910"/>
            <a:ext cx="1296516" cy="303451"/>
            <a:chOff x="1479" y="839"/>
            <a:chExt cx="636" cy="227"/>
          </a:xfrm>
        </p:grpSpPr>
        <p:sp>
          <p:nvSpPr>
            <p:cNvPr id="3849" name="Rectangle 777"/>
            <p:cNvSpPr>
              <a:spLocks noChangeArrowheads="1"/>
            </p:cNvSpPr>
            <p:nvPr/>
          </p:nvSpPr>
          <p:spPr bwMode="auto">
            <a:xfrm>
              <a:off x="1479" y="839"/>
              <a:ext cx="182" cy="90"/>
            </a:xfrm>
            <a:prstGeom prst="rect">
              <a:avLst/>
            </a:prstGeom>
            <a:noFill/>
            <a:ln w="9525" algn="ctr">
              <a:solidFill>
                <a:schemeClr val="tx1"/>
              </a:solidFill>
              <a:miter lim="800000"/>
              <a:headEnd/>
              <a:tailEnd/>
            </a:ln>
            <a:effectLst/>
          </p:spPr>
          <p:txBody>
            <a:bodyPr wrap="none" anchor="ctr"/>
            <a:lstStyle/>
            <a:p>
              <a:pPr algn="ctr"/>
              <a:r>
                <a:rPr lang="es-CO" sz="800" b="1"/>
                <a:t>dd</a:t>
              </a:r>
            </a:p>
          </p:txBody>
        </p:sp>
        <p:sp>
          <p:nvSpPr>
            <p:cNvPr id="3850" name="Rectangle 778"/>
            <p:cNvSpPr>
              <a:spLocks noChangeArrowheads="1"/>
            </p:cNvSpPr>
            <p:nvPr/>
          </p:nvSpPr>
          <p:spPr bwMode="auto">
            <a:xfrm>
              <a:off x="1661" y="839"/>
              <a:ext cx="182" cy="90"/>
            </a:xfrm>
            <a:prstGeom prst="rect">
              <a:avLst/>
            </a:prstGeom>
            <a:noFill/>
            <a:ln w="9525">
              <a:solidFill>
                <a:schemeClr val="tx1"/>
              </a:solidFill>
              <a:miter lim="800000"/>
              <a:headEnd/>
              <a:tailEnd/>
            </a:ln>
            <a:effectLst/>
          </p:spPr>
          <p:txBody>
            <a:bodyPr wrap="none" anchor="ctr"/>
            <a:lstStyle/>
            <a:p>
              <a:pPr algn="ctr"/>
              <a:r>
                <a:rPr lang="es-CO" sz="800" b="1"/>
                <a:t>mm</a:t>
              </a:r>
            </a:p>
          </p:txBody>
        </p:sp>
        <p:sp>
          <p:nvSpPr>
            <p:cNvPr id="3851" name="Rectangle 779"/>
            <p:cNvSpPr>
              <a:spLocks noChangeArrowheads="1"/>
            </p:cNvSpPr>
            <p:nvPr/>
          </p:nvSpPr>
          <p:spPr bwMode="auto">
            <a:xfrm>
              <a:off x="1479" y="929"/>
              <a:ext cx="182" cy="136"/>
            </a:xfrm>
            <a:prstGeom prst="rect">
              <a:avLst/>
            </a:prstGeom>
            <a:noFill/>
            <a:ln w="9525">
              <a:solidFill>
                <a:schemeClr val="tx1"/>
              </a:solidFill>
              <a:miter lim="800000"/>
              <a:headEnd/>
              <a:tailEnd/>
            </a:ln>
            <a:effectLst/>
          </p:spPr>
          <p:txBody>
            <a:bodyPr wrap="none" anchor="ctr"/>
            <a:lstStyle/>
            <a:p>
              <a:endParaRPr lang="es-CO" sz="1400"/>
            </a:p>
          </p:txBody>
        </p:sp>
        <p:sp>
          <p:nvSpPr>
            <p:cNvPr id="3852" name="Rectangle 780"/>
            <p:cNvSpPr>
              <a:spLocks noChangeArrowheads="1"/>
            </p:cNvSpPr>
            <p:nvPr/>
          </p:nvSpPr>
          <p:spPr bwMode="auto">
            <a:xfrm>
              <a:off x="1660" y="930"/>
              <a:ext cx="182" cy="136"/>
            </a:xfrm>
            <a:prstGeom prst="rect">
              <a:avLst/>
            </a:prstGeom>
            <a:noFill/>
            <a:ln w="9525">
              <a:solidFill>
                <a:schemeClr val="tx1"/>
              </a:solidFill>
              <a:miter lim="800000"/>
              <a:headEnd/>
              <a:tailEnd/>
            </a:ln>
            <a:effectLst/>
          </p:spPr>
          <p:txBody>
            <a:bodyPr wrap="none" anchor="ctr"/>
            <a:lstStyle/>
            <a:p>
              <a:endParaRPr lang="es-CO" sz="1400"/>
            </a:p>
          </p:txBody>
        </p:sp>
        <p:sp>
          <p:nvSpPr>
            <p:cNvPr id="3853" name="Rectangle 781"/>
            <p:cNvSpPr>
              <a:spLocks noChangeArrowheads="1"/>
            </p:cNvSpPr>
            <p:nvPr/>
          </p:nvSpPr>
          <p:spPr bwMode="auto">
            <a:xfrm>
              <a:off x="1843" y="839"/>
              <a:ext cx="272" cy="90"/>
            </a:xfrm>
            <a:prstGeom prst="rect">
              <a:avLst/>
            </a:prstGeom>
            <a:noFill/>
            <a:ln w="9525" algn="ctr">
              <a:solidFill>
                <a:schemeClr val="tx1"/>
              </a:solidFill>
              <a:miter lim="800000"/>
              <a:headEnd/>
              <a:tailEnd/>
            </a:ln>
            <a:effectLst/>
          </p:spPr>
          <p:txBody>
            <a:bodyPr wrap="none" anchor="ctr"/>
            <a:lstStyle/>
            <a:p>
              <a:pPr algn="ctr"/>
              <a:r>
                <a:rPr lang="es-CO" sz="800" b="1"/>
                <a:t>aaaa</a:t>
              </a:r>
            </a:p>
          </p:txBody>
        </p:sp>
        <p:sp>
          <p:nvSpPr>
            <p:cNvPr id="3854" name="Rectangle 782"/>
            <p:cNvSpPr>
              <a:spLocks noChangeArrowheads="1"/>
            </p:cNvSpPr>
            <p:nvPr/>
          </p:nvSpPr>
          <p:spPr bwMode="auto">
            <a:xfrm>
              <a:off x="1843" y="929"/>
              <a:ext cx="272" cy="136"/>
            </a:xfrm>
            <a:prstGeom prst="rect">
              <a:avLst/>
            </a:prstGeom>
            <a:noFill/>
            <a:ln w="9525">
              <a:solidFill>
                <a:schemeClr val="tx1"/>
              </a:solidFill>
              <a:miter lim="800000"/>
              <a:headEnd/>
              <a:tailEnd/>
            </a:ln>
            <a:effectLst/>
          </p:spPr>
          <p:txBody>
            <a:bodyPr wrap="none" anchor="ctr"/>
            <a:lstStyle/>
            <a:p>
              <a:endParaRPr lang="es-CO" sz="1400"/>
            </a:p>
          </p:txBody>
        </p:sp>
      </p:grpSp>
      <p:sp>
        <p:nvSpPr>
          <p:cNvPr id="77" name="Rectangle 820"/>
          <p:cNvSpPr>
            <a:spLocks noChangeArrowheads="1"/>
          </p:cNvSpPr>
          <p:nvPr/>
        </p:nvSpPr>
        <p:spPr bwMode="auto">
          <a:xfrm>
            <a:off x="3485936" y="56982"/>
            <a:ext cx="1815272" cy="338554"/>
          </a:xfrm>
          <a:prstGeom prst="rect">
            <a:avLst/>
          </a:prstGeom>
          <a:noFill/>
          <a:ln w="12700">
            <a:solidFill>
              <a:schemeClr val="tx1"/>
            </a:solidFill>
            <a:miter lim="800000"/>
            <a:headEnd type="none" w="sm" len="sm"/>
            <a:tailEnd type="none" w="sm" len="sm"/>
          </a:ln>
          <a:effectLst/>
        </p:spPr>
        <p:txBody>
          <a:bodyPr wrap="square">
            <a:spAutoFit/>
          </a:bodyPr>
          <a:lstStyle/>
          <a:p>
            <a:pPr algn="ctr"/>
            <a:r>
              <a:rPr lang="es-ES" sz="800" b="1" dirty="0">
                <a:latin typeface="Arial Unicode MS" pitchFamily="34" charset="-128"/>
              </a:rPr>
              <a:t>Permiso de Levantamiento y Traslado de Cargas   (Proyectos)</a:t>
            </a:r>
          </a:p>
        </p:txBody>
      </p:sp>
      <p:sp>
        <p:nvSpPr>
          <p:cNvPr id="84" name="Line 813"/>
          <p:cNvSpPr>
            <a:spLocks noChangeShapeType="1"/>
          </p:cNvSpPr>
          <p:nvPr/>
        </p:nvSpPr>
        <p:spPr bwMode="auto">
          <a:xfrm flipV="1">
            <a:off x="3404290" y="-36512"/>
            <a:ext cx="0" cy="9180512"/>
          </a:xfrm>
          <a:prstGeom prst="line">
            <a:avLst/>
          </a:prstGeom>
          <a:noFill/>
          <a:ln w="9525">
            <a:solidFill>
              <a:schemeClr val="tx1"/>
            </a:solidFill>
            <a:round/>
            <a:headEnd/>
            <a:tailEnd/>
          </a:ln>
          <a:effectLst/>
        </p:spPr>
        <p:txBody>
          <a:bodyPr/>
          <a:lstStyle/>
          <a:p>
            <a:endParaRPr lang="es-CO"/>
          </a:p>
        </p:txBody>
      </p:sp>
      <p:sp>
        <p:nvSpPr>
          <p:cNvPr id="86" name="Oval 85"/>
          <p:cNvSpPr>
            <a:spLocks noChangeArrowheads="1"/>
          </p:cNvSpPr>
          <p:nvPr/>
        </p:nvSpPr>
        <p:spPr bwMode="auto">
          <a:xfrm>
            <a:off x="1713097" y="2598738"/>
            <a:ext cx="304800" cy="304800"/>
          </a:xfrm>
          <a:prstGeom prst="ellipse">
            <a:avLst/>
          </a:prstGeom>
          <a:noFill/>
          <a:ln w="9525">
            <a:noFill/>
            <a:round/>
            <a:headEnd/>
            <a:tailEnd/>
          </a:ln>
          <a:effectLst/>
        </p:spPr>
        <p:txBody>
          <a:bodyPr wrap="square"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s-CO"/>
          </a:p>
        </p:txBody>
      </p:sp>
      <p:graphicFrame>
        <p:nvGraphicFramePr>
          <p:cNvPr id="2" name="Table 1"/>
          <p:cNvGraphicFramePr>
            <a:graphicFrameLocks noGrp="1"/>
          </p:cNvGraphicFramePr>
          <p:nvPr>
            <p:extLst>
              <p:ext uri="{D42A27DB-BD31-4B8C-83A1-F6EECF244321}">
                <p14:modId xmlns:p14="http://schemas.microsoft.com/office/powerpoint/2010/main" val="536420199"/>
              </p:ext>
            </p:extLst>
          </p:nvPr>
        </p:nvGraphicFramePr>
        <p:xfrm>
          <a:off x="4782881" y="482501"/>
          <a:ext cx="223135" cy="457200"/>
        </p:xfrm>
        <a:graphic>
          <a:graphicData uri="http://schemas.openxmlformats.org/drawingml/2006/table">
            <a:tbl>
              <a:tblPr firstRow="1" bandRow="1">
                <a:tableStyleId>{5940675A-B579-460E-94D1-54222C63F5DA}</a:tableStyleId>
              </a:tblPr>
              <a:tblGrid>
                <a:gridCol w="223135">
                  <a:extLst>
                    <a:ext uri="{9D8B030D-6E8A-4147-A177-3AD203B41FA5}">
                      <a16:colId xmlns:a16="http://schemas.microsoft.com/office/drawing/2014/main" val="20000"/>
                    </a:ext>
                  </a:extLst>
                </a:gridCol>
              </a:tblGrid>
              <a:tr h="144919">
                <a:tc>
                  <a:txBody>
                    <a:bodyPr/>
                    <a:lstStyle/>
                    <a:p>
                      <a:endParaRPr lang="en-US" sz="400" dirty="0"/>
                    </a:p>
                  </a:txBody>
                  <a:tcPr/>
                </a:tc>
                <a:extLst>
                  <a:ext uri="{0D108BD9-81ED-4DB2-BD59-A6C34878D82A}">
                    <a16:rowId xmlns:a16="http://schemas.microsoft.com/office/drawing/2014/main" val="10000"/>
                  </a:ext>
                </a:extLst>
              </a:tr>
              <a:tr h="144919">
                <a:tc>
                  <a:txBody>
                    <a:bodyPr/>
                    <a:lstStyle/>
                    <a:p>
                      <a:endParaRPr lang="en-US" sz="400"/>
                    </a:p>
                  </a:txBody>
                  <a:tcPr/>
                </a:tc>
                <a:extLst>
                  <a:ext uri="{0D108BD9-81ED-4DB2-BD59-A6C34878D82A}">
                    <a16:rowId xmlns:a16="http://schemas.microsoft.com/office/drawing/2014/main" val="10001"/>
                  </a:ext>
                </a:extLst>
              </a:tr>
              <a:tr h="144919">
                <a:tc>
                  <a:txBody>
                    <a:bodyPr/>
                    <a:lstStyle/>
                    <a:p>
                      <a:endParaRPr lang="en-US" sz="400" dirty="0"/>
                    </a:p>
                  </a:txBody>
                  <a:tcPr/>
                </a:tc>
                <a:extLst>
                  <a:ext uri="{0D108BD9-81ED-4DB2-BD59-A6C34878D82A}">
                    <a16:rowId xmlns:a16="http://schemas.microsoft.com/office/drawing/2014/main" val="10002"/>
                  </a:ext>
                </a:extLst>
              </a:tr>
            </a:tbl>
          </a:graphicData>
        </a:graphic>
      </p:graphicFrame>
      <p:sp>
        <p:nvSpPr>
          <p:cNvPr id="80" name="Rectangle 993"/>
          <p:cNvSpPr>
            <a:spLocks noChangeArrowheads="1"/>
          </p:cNvSpPr>
          <p:nvPr/>
        </p:nvSpPr>
        <p:spPr bwMode="auto">
          <a:xfrm>
            <a:off x="44624" y="8574189"/>
            <a:ext cx="3324680" cy="462307"/>
          </a:xfrm>
          <a:prstGeom prst="rect">
            <a:avLst/>
          </a:prstGeom>
          <a:noFill/>
          <a:ln w="9525">
            <a:noFill/>
            <a:miter lim="800000"/>
            <a:headEnd/>
            <a:tailEnd/>
          </a:ln>
        </p:spPr>
        <p:txBody>
          <a:bodyPr wrap="square" lIns="92075" tIns="46038" rIns="92075" bIns="46038">
            <a:spAutoFit/>
          </a:bodyPr>
          <a:lstStyle/>
          <a:p>
            <a:pPr algn="just" eaLnBrk="0" hangingPunct="0"/>
            <a:r>
              <a:rPr lang="es-ES_tradnl" sz="800" b="1" dirty="0">
                <a:latin typeface="Arial" charset="0"/>
              </a:rPr>
              <a:t>NOTA: </a:t>
            </a:r>
            <a:r>
              <a:rPr lang="es-ES_tradnl" sz="800" dirty="0">
                <a:latin typeface="Arial" charset="0"/>
              </a:rPr>
              <a:t>La selección N/A solo aplica para las celdas que no están sombreadas. El resto de puntos deben definir SI, de lo contrario no se aprueba el trabajo.</a:t>
            </a:r>
          </a:p>
        </p:txBody>
      </p:sp>
      <p:grpSp>
        <p:nvGrpSpPr>
          <p:cNvPr id="50" name="Group 49"/>
          <p:cNvGrpSpPr/>
          <p:nvPr/>
        </p:nvGrpSpPr>
        <p:grpSpPr>
          <a:xfrm>
            <a:off x="5068608" y="467544"/>
            <a:ext cx="1762406" cy="990402"/>
            <a:chOff x="5068608" y="467544"/>
            <a:chExt cx="1762406" cy="990402"/>
          </a:xfrm>
        </p:grpSpPr>
        <p:sp>
          <p:nvSpPr>
            <p:cNvPr id="51" name="Text Box 13"/>
            <p:cNvSpPr txBox="1">
              <a:spLocks noChangeArrowheads="1"/>
            </p:cNvSpPr>
            <p:nvPr/>
          </p:nvSpPr>
          <p:spPr bwMode="auto">
            <a:xfrm>
              <a:off x="5076521" y="611560"/>
              <a:ext cx="1736855" cy="846386"/>
            </a:xfrm>
            <a:prstGeom prst="rect">
              <a:avLst/>
            </a:prstGeom>
            <a:noFill/>
            <a:ln w="9525">
              <a:noFill/>
              <a:miter lim="800000"/>
              <a:headEnd/>
              <a:tailEnd/>
            </a:ln>
            <a:effectLst/>
          </p:spPr>
          <p:txBody>
            <a:bodyPr wrap="square" numCol="2">
              <a:spAutoFit/>
            </a:bodyPr>
            <a:lstStyle/>
            <a:p>
              <a:pPr eaLnBrk="0" hangingPunct="0"/>
              <a:endParaRPr lang="es-ES_tradnl" sz="700" b="1" dirty="0"/>
            </a:p>
            <a:p>
              <a:pPr marL="171450" indent="-171450" eaLnBrk="0" hangingPunct="0">
                <a:buFont typeface="Wingdings" pitchFamily="2" charset="2"/>
                <a:buChar char="ü"/>
              </a:pPr>
              <a:r>
                <a:rPr lang="es-ES_tradnl" sz="700" b="1" dirty="0"/>
                <a:t>Grúas</a:t>
              </a:r>
            </a:p>
            <a:p>
              <a:pPr marL="171450" indent="-171450" eaLnBrk="0" hangingPunct="0">
                <a:buFont typeface="Wingdings" pitchFamily="2" charset="2"/>
                <a:buChar char="ü"/>
              </a:pPr>
              <a:r>
                <a:rPr lang="es-ES_tradnl" sz="700" b="1" dirty="0"/>
                <a:t>Eslingas</a:t>
              </a:r>
            </a:p>
            <a:p>
              <a:pPr marL="171450" indent="-171450" eaLnBrk="0" hangingPunct="0">
                <a:buFont typeface="Wingdings" pitchFamily="2" charset="2"/>
                <a:buChar char="ü"/>
              </a:pPr>
              <a:r>
                <a:rPr lang="es-ES_tradnl" sz="700" b="1" dirty="0"/>
                <a:t>Estibadora</a:t>
              </a:r>
            </a:p>
            <a:p>
              <a:pPr marL="171450" indent="-171450" eaLnBrk="0" hangingPunct="0">
                <a:buFont typeface="Wingdings" pitchFamily="2" charset="2"/>
                <a:buChar char="ü"/>
              </a:pPr>
              <a:endParaRPr lang="es-ES_tradnl" sz="700" b="1" dirty="0"/>
            </a:p>
            <a:p>
              <a:pPr marL="171450" indent="-171450" eaLnBrk="0" hangingPunct="0">
                <a:buFont typeface="Wingdings" pitchFamily="2" charset="2"/>
                <a:buChar char="ü"/>
              </a:pPr>
              <a:endParaRPr lang="es-ES_tradnl" sz="700" b="1" dirty="0"/>
            </a:p>
            <a:p>
              <a:pPr marL="171450" indent="-171450" eaLnBrk="0" hangingPunct="0">
                <a:buFont typeface="Wingdings" pitchFamily="2" charset="2"/>
                <a:buChar char="ü"/>
              </a:pPr>
              <a:endParaRPr lang="es-ES_tradnl" sz="700" b="1" dirty="0"/>
            </a:p>
            <a:p>
              <a:pPr marL="171450" indent="-171450" eaLnBrk="0" hangingPunct="0">
                <a:buFont typeface="Wingdings" pitchFamily="2" charset="2"/>
                <a:buChar char="ü"/>
              </a:pPr>
              <a:endParaRPr lang="es-ES_tradnl" sz="700" b="1" dirty="0"/>
            </a:p>
            <a:p>
              <a:pPr marL="171450" indent="-171450" eaLnBrk="0" hangingPunct="0">
                <a:buFont typeface="Wingdings" pitchFamily="2" charset="2"/>
                <a:buChar char="ü"/>
              </a:pPr>
              <a:r>
                <a:rPr lang="es-ES_tradnl" sz="700" b="1" dirty="0"/>
                <a:t>Montacargas</a:t>
              </a:r>
            </a:p>
            <a:p>
              <a:pPr marL="171450" indent="-171450" eaLnBrk="0" hangingPunct="0">
                <a:buFont typeface="Wingdings" pitchFamily="2" charset="2"/>
                <a:buChar char="ü"/>
              </a:pPr>
              <a:r>
                <a:rPr lang="es-ES_tradnl" sz="700" b="1" dirty="0"/>
                <a:t>Tecles</a:t>
              </a:r>
            </a:p>
          </p:txBody>
        </p:sp>
        <p:sp>
          <p:nvSpPr>
            <p:cNvPr id="52" name="Text Box 13"/>
            <p:cNvSpPr txBox="1">
              <a:spLocks noChangeArrowheads="1"/>
            </p:cNvSpPr>
            <p:nvPr/>
          </p:nvSpPr>
          <p:spPr bwMode="auto">
            <a:xfrm>
              <a:off x="5068608" y="467544"/>
              <a:ext cx="1762406" cy="338554"/>
            </a:xfrm>
            <a:prstGeom prst="rect">
              <a:avLst/>
            </a:prstGeom>
            <a:noFill/>
            <a:ln w="9525">
              <a:noFill/>
              <a:miter lim="800000"/>
              <a:headEnd/>
              <a:tailEnd/>
            </a:ln>
            <a:effectLst/>
          </p:spPr>
          <p:txBody>
            <a:bodyPr wrap="square">
              <a:spAutoFit/>
            </a:bodyPr>
            <a:lstStyle/>
            <a:p>
              <a:pPr eaLnBrk="0" hangingPunct="0"/>
              <a:r>
                <a:rPr lang="es-ES_tradnl" sz="800" b="1" dirty="0"/>
                <a:t>Este permiso incluye pre-usos para:</a:t>
              </a:r>
            </a:p>
          </p:txBody>
        </p:sp>
      </p:grpSp>
      <p:graphicFrame>
        <p:nvGraphicFramePr>
          <p:cNvPr id="48" name="Table 47">
            <a:extLst>
              <a:ext uri="{FF2B5EF4-FFF2-40B4-BE49-F238E27FC236}">
                <a16:creationId xmlns:a16="http://schemas.microsoft.com/office/drawing/2014/main" id="{8EF51D0F-2733-459D-A724-614C5147E268}"/>
              </a:ext>
            </a:extLst>
          </p:cNvPr>
          <p:cNvGraphicFramePr>
            <a:graphicFrameLocks noGrp="1"/>
          </p:cNvGraphicFramePr>
          <p:nvPr>
            <p:extLst>
              <p:ext uri="{D42A27DB-BD31-4B8C-83A1-F6EECF244321}">
                <p14:modId xmlns:p14="http://schemas.microsoft.com/office/powerpoint/2010/main" val="3254139790"/>
              </p:ext>
            </p:extLst>
          </p:nvPr>
        </p:nvGraphicFramePr>
        <p:xfrm>
          <a:off x="14135" y="56982"/>
          <a:ext cx="3312937" cy="8517204"/>
        </p:xfrm>
        <a:graphic>
          <a:graphicData uri="http://schemas.openxmlformats.org/drawingml/2006/table">
            <a:tbl>
              <a:tblPr>
                <a:tableStyleId>{5C22544A-7EE6-4342-B048-85BDC9FD1C3A}</a:tableStyleId>
              </a:tblPr>
              <a:tblGrid>
                <a:gridCol w="2736873">
                  <a:extLst>
                    <a:ext uri="{9D8B030D-6E8A-4147-A177-3AD203B41FA5}">
                      <a16:colId xmlns:a16="http://schemas.microsoft.com/office/drawing/2014/main" val="20000"/>
                    </a:ext>
                  </a:extLst>
                </a:gridCol>
                <a:gridCol w="288032">
                  <a:extLst>
                    <a:ext uri="{9D8B030D-6E8A-4147-A177-3AD203B41FA5}">
                      <a16:colId xmlns:a16="http://schemas.microsoft.com/office/drawing/2014/main" val="20001"/>
                    </a:ext>
                  </a:extLst>
                </a:gridCol>
                <a:gridCol w="288032">
                  <a:extLst>
                    <a:ext uri="{9D8B030D-6E8A-4147-A177-3AD203B41FA5}">
                      <a16:colId xmlns:a16="http://schemas.microsoft.com/office/drawing/2014/main" val="20002"/>
                    </a:ext>
                  </a:extLst>
                </a:gridCol>
              </a:tblGrid>
              <a:tr h="194673">
                <a:tc>
                  <a:txBody>
                    <a:bodyPr/>
                    <a:lstStyle/>
                    <a:p>
                      <a:pPr algn="ctr" rtl="0" fontAlgn="ctr"/>
                      <a:r>
                        <a:rPr lang="en-US" sz="1200" b="1" u="none" strike="noStrike" dirty="0">
                          <a:effectLst>
                            <a:outerShdw blurRad="38100" dist="38100" dir="2700000" algn="tl">
                              <a:srgbClr val="000000">
                                <a:alpha val="43137"/>
                              </a:srgbClr>
                            </a:outerShdw>
                          </a:effectLst>
                        </a:rPr>
                        <a:t>PRECAUCIONES</a:t>
                      </a:r>
                      <a:endParaRPr lang="en-US" sz="1200" b="1" i="0" u="none" strike="noStrike" dirty="0">
                        <a:solidFill>
                          <a:srgbClr val="000000"/>
                        </a:solidFill>
                        <a:effectLst>
                          <a:outerShdw blurRad="38100" dist="38100" dir="2700000" algn="tl">
                            <a:srgbClr val="000000">
                              <a:alpha val="43137"/>
                            </a:srgbClr>
                          </a:outerShdw>
                        </a:effectLst>
                        <a:latin typeface="Ari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ctr" fontAlgn="b"/>
                      <a:r>
                        <a:rPr lang="en-US" sz="1100" b="1" u="none" strike="noStrike" dirty="0">
                          <a:effectLst>
                            <a:outerShdw blurRad="38100" dist="38100" dir="2700000" algn="tl">
                              <a:srgbClr val="000000">
                                <a:alpha val="43137"/>
                              </a:srgbClr>
                            </a:outerShdw>
                          </a:effectLst>
                        </a:rPr>
                        <a:t>SI</a:t>
                      </a:r>
                      <a:endParaRPr lang="en-US" sz="1100" b="1" i="0" u="none" strike="noStrike" dirty="0">
                        <a:solidFill>
                          <a:srgbClr val="000000"/>
                        </a:solidFill>
                        <a:effectLst>
                          <a:outerShdw blurRad="38100" dist="38100" dir="2700000" algn="tl">
                            <a:srgbClr val="000000">
                              <a:alpha val="43137"/>
                            </a:srgbClr>
                          </a:outerShdw>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ctr" fontAlgn="b"/>
                      <a:r>
                        <a:rPr lang="en-US" sz="1100" b="1" u="none" strike="noStrike" dirty="0">
                          <a:effectLst>
                            <a:outerShdw blurRad="38100" dist="38100" dir="2700000" algn="tl">
                              <a:srgbClr val="000000">
                                <a:alpha val="43137"/>
                              </a:srgbClr>
                            </a:outerShdw>
                          </a:effectLst>
                        </a:rPr>
                        <a:t>N/A</a:t>
                      </a:r>
                      <a:endParaRPr lang="en-US" sz="1100" b="1" i="0" u="none" strike="noStrike" dirty="0">
                        <a:solidFill>
                          <a:srgbClr val="000000"/>
                        </a:solidFill>
                        <a:effectLst>
                          <a:outerShdw blurRad="38100" dist="38100" dir="2700000" algn="tl">
                            <a:srgbClr val="000000">
                              <a:alpha val="43137"/>
                            </a:srgbClr>
                          </a:outerShdw>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extLst>
                  <a:ext uri="{0D108BD9-81ED-4DB2-BD59-A6C34878D82A}">
                    <a16:rowId xmlns:a16="http://schemas.microsoft.com/office/drawing/2014/main" val="10000"/>
                  </a:ext>
                </a:extLst>
              </a:tr>
              <a:tr h="266478">
                <a:tc>
                  <a:txBody>
                    <a:bodyPr/>
                    <a:lstStyle/>
                    <a:p>
                      <a:pPr algn="just" fontAlgn="ctr">
                        <a:spcBef>
                          <a:spcPts val="1200"/>
                        </a:spcBef>
                        <a:spcAft>
                          <a:spcPts val="1200"/>
                        </a:spcAft>
                      </a:pPr>
                      <a:r>
                        <a:rPr lang="es-ES" sz="800" u="none" strike="noStrike" dirty="0">
                          <a:effectLst/>
                        </a:rPr>
                        <a:t>1. </a:t>
                      </a:r>
                      <a:r>
                        <a:rPr lang="es-ES" sz="800" b="1" u="none" strike="noStrike" dirty="0">
                          <a:effectLst/>
                        </a:rPr>
                        <a:t>EMISOR CONTRATISTA: </a:t>
                      </a:r>
                      <a:r>
                        <a:rPr lang="es-ES" sz="800" u="none" strike="noStrike" dirty="0">
                          <a:effectLst/>
                        </a:rPr>
                        <a:t>¿Revisó personalmente el área donde se efectuará el trabajo y el equipo a usar?</a:t>
                      </a:r>
                      <a:endParaRPr lang="es-ES" sz="800" b="1" i="0" u="none" strike="noStrike" dirty="0">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l" fontAlgn="b"/>
                      <a:r>
                        <a:rPr lang="en-US" sz="1100" u="none" strike="noStrike">
                          <a:effectLst/>
                        </a:rPr>
                        <a:t> </a:t>
                      </a:r>
                      <a:endParaRPr lang="en-US" sz="1100" b="0" i="0" u="none" strike="noStrike">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l" fontAlgn="b"/>
                      <a:endParaRPr lang="en-US" sz="1100" b="0" i="0" u="none" strike="noStrike" dirty="0">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50000"/>
                        <a:lumOff val="50000"/>
                      </a:schemeClr>
                    </a:solidFill>
                  </a:tcPr>
                </a:tc>
                <a:extLst>
                  <a:ext uri="{0D108BD9-81ED-4DB2-BD59-A6C34878D82A}">
                    <a16:rowId xmlns:a16="http://schemas.microsoft.com/office/drawing/2014/main" val="10001"/>
                  </a:ext>
                </a:extLst>
              </a:tr>
              <a:tr h="283133">
                <a:tc>
                  <a:txBody>
                    <a:bodyPr/>
                    <a:lstStyle/>
                    <a:p>
                      <a:pPr algn="just" fontAlgn="ctr">
                        <a:spcBef>
                          <a:spcPts val="1200"/>
                        </a:spcBef>
                        <a:spcAft>
                          <a:spcPts val="1200"/>
                        </a:spcAft>
                      </a:pPr>
                      <a:r>
                        <a:rPr lang="es-ES" sz="800" u="none" strike="noStrike" dirty="0">
                          <a:effectLst/>
                        </a:rPr>
                        <a:t>2. ¿Usted y el personal que realiza el trabajo está debidamente entrenado y posee carné que lo acredita?</a:t>
                      </a:r>
                      <a:endParaRPr lang="es-ES" sz="800" b="1" i="0" u="none" strike="noStrike" dirty="0">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l" fontAlgn="b"/>
                      <a:r>
                        <a:rPr lang="en-US" sz="1100" u="none" strike="noStrike">
                          <a:effectLst/>
                        </a:rPr>
                        <a:t> </a:t>
                      </a:r>
                      <a:endParaRPr lang="en-US" sz="1100" b="0" i="0" u="none" strike="noStrike">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l" fontAlgn="b"/>
                      <a:endParaRPr lang="en-US" sz="1100" b="0" i="0" u="none" strike="noStrike" dirty="0">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50000"/>
                        <a:lumOff val="50000"/>
                      </a:schemeClr>
                    </a:solidFill>
                  </a:tcPr>
                </a:tc>
                <a:extLst>
                  <a:ext uri="{0D108BD9-81ED-4DB2-BD59-A6C34878D82A}">
                    <a16:rowId xmlns:a16="http://schemas.microsoft.com/office/drawing/2014/main" val="10002"/>
                  </a:ext>
                </a:extLst>
              </a:tr>
              <a:tr h="500635">
                <a:tc>
                  <a:txBody>
                    <a:bodyPr/>
                    <a:lstStyle/>
                    <a:p>
                      <a:pPr algn="just" fontAlgn="b">
                        <a:spcBef>
                          <a:spcPts val="1200"/>
                        </a:spcBef>
                        <a:spcAft>
                          <a:spcPts val="1200"/>
                        </a:spcAft>
                      </a:pPr>
                      <a:r>
                        <a:rPr lang="es-ES" sz="800" u="none" strike="noStrike" dirty="0">
                          <a:effectLst/>
                        </a:rPr>
                        <a:t>3. ¿Las puertas de acceso y área de maniobras están aisladas con cinta de seguridad y señalizadas para impedir tráfico peatonal ?</a:t>
                      </a:r>
                      <a:endParaRPr lang="es-ES" sz="800" b="1" i="0" u="none" strike="noStrike" dirty="0">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l" fontAlgn="b"/>
                      <a:r>
                        <a:rPr lang="en-US" sz="1100" u="none" strike="noStrike">
                          <a:effectLst/>
                        </a:rPr>
                        <a:t> </a:t>
                      </a:r>
                      <a:endParaRPr lang="en-US" sz="1100" b="0" i="0" u="none" strike="noStrike">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l" fontAlgn="b"/>
                      <a:r>
                        <a:rPr lang="en-US" sz="1100" u="none" strike="noStrike" dirty="0">
                          <a:effectLst/>
                        </a:rPr>
                        <a:t> </a:t>
                      </a:r>
                      <a:endParaRPr lang="en-US" sz="1100" b="0" i="0" u="none" strike="noStrike" dirty="0">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extLst>
                  <a:ext uri="{0D108BD9-81ED-4DB2-BD59-A6C34878D82A}">
                    <a16:rowId xmlns:a16="http://schemas.microsoft.com/office/drawing/2014/main" val="10003"/>
                  </a:ext>
                </a:extLst>
              </a:tr>
              <a:tr h="339075">
                <a:tc>
                  <a:txBody>
                    <a:bodyPr/>
                    <a:lstStyle/>
                    <a:p>
                      <a:pPr algn="just" fontAlgn="b">
                        <a:spcBef>
                          <a:spcPts val="1200"/>
                        </a:spcBef>
                        <a:spcAft>
                          <a:spcPts val="1200"/>
                        </a:spcAft>
                      </a:pPr>
                      <a:r>
                        <a:rPr lang="es-ES" sz="800" u="none" strike="noStrike" dirty="0">
                          <a:effectLst/>
                        </a:rPr>
                        <a:t>4.¿ El piso o superficie de desplazamiento / está libre de obstáculos o éstos están advertidos ?</a:t>
                      </a:r>
                      <a:endParaRPr lang="es-ES" sz="800" b="1" i="0" u="none" strike="noStrike" dirty="0">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l" fontAlgn="b"/>
                      <a:r>
                        <a:rPr lang="en-US" sz="1100" u="none" strike="noStrike">
                          <a:effectLst/>
                        </a:rPr>
                        <a:t> </a:t>
                      </a:r>
                      <a:endParaRPr lang="en-US" sz="1100" b="0" i="0" u="none" strike="noStrike">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l" fontAlgn="b"/>
                      <a:r>
                        <a:rPr lang="en-US" sz="1100" u="none" strike="noStrike" dirty="0">
                          <a:effectLst/>
                        </a:rPr>
                        <a:t> </a:t>
                      </a:r>
                      <a:endParaRPr lang="en-US" sz="1100" b="0" i="0" u="none" strike="noStrike" dirty="0">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50000"/>
                        <a:lumOff val="50000"/>
                      </a:schemeClr>
                    </a:solidFill>
                  </a:tcPr>
                </a:tc>
                <a:extLst>
                  <a:ext uri="{0D108BD9-81ED-4DB2-BD59-A6C34878D82A}">
                    <a16:rowId xmlns:a16="http://schemas.microsoft.com/office/drawing/2014/main" val="10004"/>
                  </a:ext>
                </a:extLst>
              </a:tr>
              <a:tr h="422691">
                <a:tc>
                  <a:txBody>
                    <a:bodyPr/>
                    <a:lstStyle/>
                    <a:p>
                      <a:pPr algn="just" fontAlgn="ctr">
                        <a:spcBef>
                          <a:spcPts val="1200"/>
                        </a:spcBef>
                        <a:spcAft>
                          <a:spcPts val="1200"/>
                        </a:spcAft>
                      </a:pPr>
                      <a:r>
                        <a:rPr lang="es-ES" sz="800" u="none" strike="noStrike" dirty="0">
                          <a:effectLst/>
                        </a:rPr>
                        <a:t>5.¿Los equipos de izar (tecle, eslingas, grúa, polipasto, pluma, etc.) fueron previamente inspeccionados con el formato de pre-uso correspondiente?</a:t>
                      </a:r>
                      <a:endParaRPr lang="es-ES" sz="800" b="1" i="0" u="none" strike="noStrike" dirty="0">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l" fontAlgn="b"/>
                      <a:r>
                        <a:rPr lang="en-US" sz="1100" u="none" strike="noStrike">
                          <a:effectLst/>
                        </a:rPr>
                        <a:t> </a:t>
                      </a:r>
                      <a:endParaRPr lang="en-US" sz="1100" b="0" i="0" u="none" strike="noStrike">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l" fontAlgn="b"/>
                      <a:r>
                        <a:rPr lang="en-US" sz="1100" u="none" strike="noStrike" dirty="0">
                          <a:effectLst/>
                        </a:rPr>
                        <a:t> </a:t>
                      </a:r>
                      <a:endParaRPr lang="en-US" sz="1100" b="0" i="0" u="none" strike="noStrike" dirty="0">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50000"/>
                        <a:lumOff val="50000"/>
                      </a:schemeClr>
                    </a:solidFill>
                  </a:tcPr>
                </a:tc>
                <a:extLst>
                  <a:ext uri="{0D108BD9-81ED-4DB2-BD59-A6C34878D82A}">
                    <a16:rowId xmlns:a16="http://schemas.microsoft.com/office/drawing/2014/main" val="10005"/>
                  </a:ext>
                </a:extLst>
              </a:tr>
              <a:tr h="375475">
                <a:tc>
                  <a:txBody>
                    <a:bodyPr/>
                    <a:lstStyle/>
                    <a:p>
                      <a:pPr algn="just" fontAlgn="b">
                        <a:spcBef>
                          <a:spcPts val="1200"/>
                        </a:spcBef>
                        <a:spcAft>
                          <a:spcPts val="1200"/>
                        </a:spcAft>
                      </a:pPr>
                      <a:r>
                        <a:rPr lang="es-ES" sz="800" u="none" strike="noStrike" dirty="0">
                          <a:effectLst/>
                        </a:rPr>
                        <a:t>6.¿Si el equipo posee mas de 3.0 m de longitud, se dispone de pórtico para realizar su levantamiento?</a:t>
                      </a:r>
                      <a:endParaRPr lang="es-ES" sz="800" b="1" i="0" u="none" strike="noStrike" dirty="0">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l" fontAlgn="b"/>
                      <a:r>
                        <a:rPr lang="en-US" sz="1100" u="none" strike="noStrike">
                          <a:effectLst/>
                        </a:rPr>
                        <a:t> </a:t>
                      </a:r>
                      <a:endParaRPr lang="en-US" sz="1100" b="0" i="0" u="none" strike="noStrike">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l" fontAlgn="b"/>
                      <a:r>
                        <a:rPr lang="en-US" sz="1100" u="none" strike="noStrike" dirty="0">
                          <a:effectLst/>
                        </a:rPr>
                        <a:t> </a:t>
                      </a:r>
                      <a:endParaRPr lang="en-US" sz="1100" b="0" i="0" u="none" strike="noStrike" dirty="0">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extLst>
                  <a:ext uri="{0D108BD9-81ED-4DB2-BD59-A6C34878D82A}">
                    <a16:rowId xmlns:a16="http://schemas.microsoft.com/office/drawing/2014/main" val="10006"/>
                  </a:ext>
                </a:extLst>
              </a:tr>
              <a:tr h="259104">
                <a:tc>
                  <a:txBody>
                    <a:bodyPr/>
                    <a:lstStyle/>
                    <a:p>
                      <a:pPr algn="just" fontAlgn="b">
                        <a:spcBef>
                          <a:spcPts val="1200"/>
                        </a:spcBef>
                        <a:spcAft>
                          <a:spcPts val="1200"/>
                        </a:spcAft>
                      </a:pPr>
                      <a:r>
                        <a:rPr lang="es-ES" sz="800" u="none" strike="noStrike" dirty="0">
                          <a:effectLst/>
                        </a:rPr>
                        <a:t>7.¿Los accesorios</a:t>
                      </a:r>
                      <a:r>
                        <a:rPr lang="es-ES" sz="800" u="none" strike="noStrike" baseline="0" dirty="0">
                          <a:effectLst/>
                        </a:rPr>
                        <a:t> </a:t>
                      </a:r>
                      <a:r>
                        <a:rPr lang="es-ES" sz="800" u="none" strike="noStrike" dirty="0">
                          <a:effectLst/>
                        </a:rPr>
                        <a:t>de levantamiento (eslingas, cadenas, cables, fajas, ganchos, etc.) son certificados?</a:t>
                      </a:r>
                      <a:endParaRPr lang="es-ES" sz="800" b="1" i="0" u="none" strike="noStrike" dirty="0">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l" fontAlgn="b"/>
                      <a:r>
                        <a:rPr lang="en-US" sz="1100" u="none" strike="noStrike">
                          <a:effectLst/>
                        </a:rPr>
                        <a:t> </a:t>
                      </a:r>
                      <a:endParaRPr lang="en-US" sz="1100" b="0" i="0" u="none" strike="noStrike">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l" fontAlgn="b"/>
                      <a:r>
                        <a:rPr lang="en-US" sz="1100" u="none" strike="noStrike" dirty="0">
                          <a:effectLst/>
                        </a:rPr>
                        <a:t> </a:t>
                      </a:r>
                      <a:endParaRPr lang="en-US" sz="1100" b="0" i="0" u="none" strike="noStrike" dirty="0">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7"/>
                  </a:ext>
                </a:extLst>
              </a:tr>
              <a:tr h="259104">
                <a:tc>
                  <a:txBody>
                    <a:bodyPr/>
                    <a:lstStyle/>
                    <a:p>
                      <a:pPr algn="just" fontAlgn="b">
                        <a:spcBef>
                          <a:spcPts val="1200"/>
                        </a:spcBef>
                        <a:spcAft>
                          <a:spcPts val="1200"/>
                        </a:spcAft>
                      </a:pPr>
                      <a:r>
                        <a:rPr lang="es-ES" sz="800" u="none" strike="noStrike" dirty="0">
                          <a:effectLst/>
                        </a:rPr>
                        <a:t>8. ¿El peso de la carga a levantar es conocido y es inferior a la capacidad total del sistema de levantamiento?</a:t>
                      </a:r>
                      <a:endParaRPr lang="es-ES" sz="800" b="1" i="0" u="none" strike="noStrike" dirty="0">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l" fontAlgn="b"/>
                      <a:r>
                        <a:rPr lang="en-US" sz="1100" u="none" strike="noStrike">
                          <a:effectLst/>
                        </a:rPr>
                        <a:t> </a:t>
                      </a:r>
                      <a:endParaRPr lang="en-US" sz="1100" b="0" i="0" u="none" strike="noStrike">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l" fontAlgn="b"/>
                      <a:r>
                        <a:rPr lang="en-US" sz="1100" u="none" strike="noStrike" dirty="0">
                          <a:effectLst/>
                        </a:rPr>
                        <a:t> </a:t>
                      </a:r>
                      <a:endParaRPr lang="en-US" sz="1100" b="0" i="0" u="none" strike="noStrike" dirty="0">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50000"/>
                        <a:lumOff val="50000"/>
                      </a:schemeClr>
                    </a:solidFill>
                  </a:tcPr>
                </a:tc>
                <a:extLst>
                  <a:ext uri="{0D108BD9-81ED-4DB2-BD59-A6C34878D82A}">
                    <a16:rowId xmlns:a16="http://schemas.microsoft.com/office/drawing/2014/main" val="10008"/>
                  </a:ext>
                </a:extLst>
              </a:tr>
              <a:tr h="259104">
                <a:tc>
                  <a:txBody>
                    <a:bodyPr/>
                    <a:lstStyle/>
                    <a:p>
                      <a:pPr algn="just" fontAlgn="b">
                        <a:spcBef>
                          <a:spcPts val="1200"/>
                        </a:spcBef>
                        <a:spcAft>
                          <a:spcPts val="1200"/>
                        </a:spcAft>
                      </a:pPr>
                      <a:r>
                        <a:rPr lang="es-ES" sz="800" u="none" strike="noStrike" dirty="0">
                          <a:effectLst/>
                        </a:rPr>
                        <a:t>9.¿Las eslingas utilizadas</a:t>
                      </a:r>
                      <a:r>
                        <a:rPr lang="es-ES" sz="800" u="none" strike="noStrike" baseline="0" dirty="0">
                          <a:effectLst/>
                        </a:rPr>
                        <a:t> presentan las mismas características en cuanto a </a:t>
                      </a:r>
                      <a:r>
                        <a:rPr lang="es-ES" sz="800" u="none" strike="noStrike" dirty="0">
                          <a:effectLst/>
                        </a:rPr>
                        <a:t>capacidad, longitud y material?</a:t>
                      </a:r>
                      <a:endParaRPr lang="es-ES" sz="800" b="1" i="0" u="none" strike="noStrike" dirty="0">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l" fontAlgn="b"/>
                      <a:r>
                        <a:rPr lang="en-US" sz="1100" u="none" strike="noStrike">
                          <a:effectLst/>
                        </a:rPr>
                        <a:t> </a:t>
                      </a:r>
                      <a:endParaRPr lang="en-US" sz="1100" b="0" i="0" u="none" strike="noStrike">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l" fontAlgn="b"/>
                      <a:r>
                        <a:rPr lang="en-US" sz="1100" u="none" strike="noStrike" dirty="0">
                          <a:effectLst/>
                        </a:rPr>
                        <a:t> </a:t>
                      </a:r>
                      <a:endParaRPr lang="en-US" sz="1100" b="0" i="0" u="none" strike="noStrike" dirty="0">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50000"/>
                        <a:lumOff val="50000"/>
                      </a:schemeClr>
                    </a:solidFill>
                  </a:tcPr>
                </a:tc>
                <a:extLst>
                  <a:ext uri="{0D108BD9-81ED-4DB2-BD59-A6C34878D82A}">
                    <a16:rowId xmlns:a16="http://schemas.microsoft.com/office/drawing/2014/main" val="10009"/>
                  </a:ext>
                </a:extLst>
              </a:tr>
              <a:tr h="1283530">
                <a:tc>
                  <a:txBody>
                    <a:bodyPr/>
                    <a:lstStyle/>
                    <a:p>
                      <a:pPr algn="just" fontAlgn="b">
                        <a:spcBef>
                          <a:spcPts val="1200"/>
                        </a:spcBef>
                        <a:spcAft>
                          <a:spcPts val="1200"/>
                        </a:spcAft>
                      </a:pPr>
                      <a:r>
                        <a:rPr lang="es-ES" sz="800" u="none" strike="noStrike" dirty="0">
                          <a:effectLst/>
                        </a:rPr>
                        <a:t>10.¿El ángulo de instalación de las eslingas y su coeficiente no genera sobrecarga? (Ver tabla)</a:t>
                      </a:r>
                    </a:p>
                    <a:p>
                      <a:pPr algn="just" fontAlgn="b">
                        <a:spcBef>
                          <a:spcPts val="1200"/>
                        </a:spcBef>
                        <a:spcAft>
                          <a:spcPts val="1200"/>
                        </a:spcAft>
                      </a:pPr>
                      <a:endParaRPr lang="es-ES" sz="100" b="1" i="0" u="none" strike="noStrike" dirty="0">
                        <a:solidFill>
                          <a:srgbClr val="000000"/>
                        </a:solidFill>
                        <a:effectLst/>
                        <a:latin typeface="Calibri"/>
                      </a:endParaRPr>
                    </a:p>
                    <a:p>
                      <a:pPr algn="just" fontAlgn="b">
                        <a:spcBef>
                          <a:spcPts val="1200"/>
                        </a:spcBef>
                        <a:spcAft>
                          <a:spcPts val="1200"/>
                        </a:spcAft>
                      </a:pPr>
                      <a:endParaRPr lang="es-ES" sz="100" b="1" i="0" u="none" strike="noStrike" dirty="0">
                        <a:solidFill>
                          <a:srgbClr val="000000"/>
                        </a:solidFill>
                        <a:effectLst/>
                        <a:latin typeface="Calibri"/>
                      </a:endParaRPr>
                    </a:p>
                    <a:p>
                      <a:pPr algn="just" fontAlgn="b">
                        <a:spcBef>
                          <a:spcPts val="1200"/>
                        </a:spcBef>
                        <a:spcAft>
                          <a:spcPts val="1200"/>
                        </a:spcAft>
                      </a:pPr>
                      <a:endParaRPr lang="es-ES" sz="350" b="1" i="0" u="none" strike="noStrike" dirty="0">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l" fontAlgn="b"/>
                      <a:r>
                        <a:rPr lang="en-US" sz="1100" u="none" strike="noStrike">
                          <a:effectLst/>
                        </a:rPr>
                        <a:t> </a:t>
                      </a:r>
                      <a:endParaRPr lang="en-US" sz="1100" b="0" i="0" u="none" strike="noStrike">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l" fontAlgn="b"/>
                      <a:r>
                        <a:rPr lang="en-US" sz="1100" u="none" strike="noStrike" dirty="0">
                          <a:effectLst/>
                        </a:rPr>
                        <a:t> </a:t>
                      </a:r>
                      <a:endParaRPr lang="en-US" sz="1100" b="0" i="0" u="none" strike="noStrike" dirty="0">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extLst>
                  <a:ext uri="{0D108BD9-81ED-4DB2-BD59-A6C34878D82A}">
                    <a16:rowId xmlns:a16="http://schemas.microsoft.com/office/drawing/2014/main" val="10010"/>
                  </a:ext>
                </a:extLst>
              </a:tr>
              <a:tr h="456912">
                <a:tc>
                  <a:txBody>
                    <a:bodyPr/>
                    <a:lstStyle/>
                    <a:p>
                      <a:pPr algn="just" fontAlgn="b">
                        <a:spcBef>
                          <a:spcPts val="1200"/>
                        </a:spcBef>
                        <a:spcAft>
                          <a:spcPts val="1200"/>
                        </a:spcAft>
                      </a:pPr>
                      <a:r>
                        <a:rPr lang="es-ES" sz="800" u="none" strike="noStrike" dirty="0">
                          <a:effectLst/>
                        </a:rPr>
                        <a:t>11. </a:t>
                      </a:r>
                      <a:r>
                        <a:rPr lang="es-ES" sz="800" u="none" strike="noStrike" dirty="0">
                          <a:effectLst/>
                          <a:latin typeface="Arial" panose="020B0604020202020204" pitchFamily="34" charset="0"/>
                          <a:cs typeface="Arial" panose="020B0604020202020204" pitchFamily="34" charset="0"/>
                        </a:rPr>
                        <a:t>¿Se han instalado cabrestantes en los extremos de la carga para orientar su movimiento e impedir que gire bruscamente cuando es levantada?. </a:t>
                      </a:r>
                      <a:endParaRPr lang="es-ES" sz="800" b="1" i="0" u="none" strike="noStrike" dirty="0">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l" fontAlgn="b"/>
                      <a:r>
                        <a:rPr lang="en-US" sz="1100" u="none" strike="noStrike">
                          <a:effectLst/>
                        </a:rPr>
                        <a:t> </a:t>
                      </a:r>
                      <a:endParaRPr lang="en-US" sz="1100" b="0" i="0" u="none" strike="noStrike">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l" fontAlgn="b"/>
                      <a:r>
                        <a:rPr lang="en-US" sz="1100" u="none" strike="noStrike" dirty="0">
                          <a:effectLst/>
                        </a:rPr>
                        <a:t> </a:t>
                      </a:r>
                      <a:endParaRPr lang="en-US" sz="1100" b="0" i="0" u="none" strike="noStrike" dirty="0">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extLst>
                  <a:ext uri="{0D108BD9-81ED-4DB2-BD59-A6C34878D82A}">
                    <a16:rowId xmlns:a16="http://schemas.microsoft.com/office/drawing/2014/main" val="10011"/>
                  </a:ext>
                </a:extLst>
              </a:tr>
              <a:tr h="388655">
                <a:tc>
                  <a:txBody>
                    <a:bodyPr/>
                    <a:lstStyle/>
                    <a:p>
                      <a:pPr algn="just" fontAlgn="b">
                        <a:spcBef>
                          <a:spcPts val="1200"/>
                        </a:spcBef>
                        <a:spcAft>
                          <a:spcPts val="1200"/>
                        </a:spcAft>
                      </a:pPr>
                      <a:r>
                        <a:rPr lang="es-ES" sz="800" u="none" strike="noStrike" dirty="0">
                          <a:effectLst/>
                        </a:rPr>
                        <a:t>12. ¿La altura de levantamiento está libre de cables de energía o alta tensión o alguna otra elemento que genere riesgo</a:t>
                      </a:r>
                      <a:r>
                        <a:rPr lang="es-ES" sz="800" u="none" strike="noStrike" baseline="0" dirty="0">
                          <a:effectLst/>
                        </a:rPr>
                        <a:t> durante el movimiento</a:t>
                      </a:r>
                      <a:r>
                        <a:rPr lang="es-ES" sz="800" u="none" strike="noStrike" dirty="0">
                          <a:effectLst/>
                        </a:rPr>
                        <a:t>?</a:t>
                      </a:r>
                      <a:endParaRPr lang="es-ES" sz="800" b="1" i="0" u="none" strike="noStrike" dirty="0">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l" fontAlgn="b"/>
                      <a:r>
                        <a:rPr lang="en-US" sz="1100" u="none" strike="noStrike">
                          <a:effectLst/>
                        </a:rPr>
                        <a:t> </a:t>
                      </a:r>
                      <a:endParaRPr lang="en-US" sz="1100" b="0" i="0" u="none" strike="noStrike">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l" fontAlgn="b"/>
                      <a:r>
                        <a:rPr lang="en-US" sz="1100" u="none" strike="noStrike" dirty="0">
                          <a:effectLst/>
                        </a:rPr>
                        <a:t> </a:t>
                      </a:r>
                      <a:endParaRPr lang="en-US" sz="1100" b="0" i="0" u="none" strike="noStrike" dirty="0">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50000"/>
                        <a:lumOff val="50000"/>
                      </a:schemeClr>
                    </a:solidFill>
                  </a:tcPr>
                </a:tc>
                <a:extLst>
                  <a:ext uri="{0D108BD9-81ED-4DB2-BD59-A6C34878D82A}">
                    <a16:rowId xmlns:a16="http://schemas.microsoft.com/office/drawing/2014/main" val="10012"/>
                  </a:ext>
                </a:extLst>
              </a:tr>
              <a:tr h="406201">
                <a:tc>
                  <a:txBody>
                    <a:bodyPr/>
                    <a:lstStyle/>
                    <a:p>
                      <a:pPr algn="just" fontAlgn="b">
                        <a:spcBef>
                          <a:spcPts val="1200"/>
                        </a:spcBef>
                        <a:spcAft>
                          <a:spcPts val="1200"/>
                        </a:spcAft>
                      </a:pPr>
                      <a:r>
                        <a:rPr lang="es-ES" sz="800" u="none" strike="noStrike" dirty="0">
                          <a:effectLst/>
                        </a:rPr>
                        <a:t>13. ¿Si el equipo de levantamiento es subcontratado éste fue inspeccionado antes de ingresar a la planta y sus condiciones de seguridad son favorables?. </a:t>
                      </a:r>
                      <a:endParaRPr lang="es-ES" sz="800" b="1" i="0" u="none" strike="noStrike" dirty="0">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l" fontAlgn="b"/>
                      <a:r>
                        <a:rPr lang="en-US" sz="1100" u="none" strike="noStrike">
                          <a:effectLst/>
                        </a:rPr>
                        <a:t> </a:t>
                      </a:r>
                      <a:endParaRPr lang="en-US" sz="1100" b="0" i="0" u="none" strike="noStrike">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l" fontAlgn="b"/>
                      <a:r>
                        <a:rPr lang="en-US" sz="1100" u="none" strike="noStrike" dirty="0">
                          <a:effectLst/>
                        </a:rPr>
                        <a:t> </a:t>
                      </a:r>
                      <a:endParaRPr lang="en-US" sz="1100" b="0" i="0" u="none" strike="noStrike" dirty="0">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extLst>
                  <a:ext uri="{0D108BD9-81ED-4DB2-BD59-A6C34878D82A}">
                    <a16:rowId xmlns:a16="http://schemas.microsoft.com/office/drawing/2014/main" val="10013"/>
                  </a:ext>
                </a:extLst>
              </a:tr>
              <a:tr h="388655">
                <a:tc>
                  <a:txBody>
                    <a:bodyPr/>
                    <a:lstStyle/>
                    <a:p>
                      <a:pPr algn="just" fontAlgn="b">
                        <a:spcBef>
                          <a:spcPts val="1200"/>
                        </a:spcBef>
                        <a:spcAft>
                          <a:spcPts val="1200"/>
                        </a:spcAft>
                      </a:pPr>
                      <a:r>
                        <a:rPr lang="es-ES" sz="800" u="none" strike="noStrike" kern="1200" dirty="0">
                          <a:solidFill>
                            <a:schemeClr val="dk1"/>
                          </a:solidFill>
                          <a:effectLst/>
                          <a:latin typeface="+mn-lt"/>
                          <a:ea typeface="+mn-ea"/>
                          <a:cs typeface="+mn-cs"/>
                        </a:rPr>
                        <a:t>14. Si el equipo de levantamiento es un montacargas, ¿éste fue inspeccionado con el formato de pre-uso correspondiente?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l" fontAlgn="b"/>
                      <a:endParaRPr lang="en-US" sz="1100" b="0" i="0" u="none" strike="noStrike">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l" fontAlgn="b"/>
                      <a:endParaRPr lang="en-US" sz="1100" b="0" i="0" u="none" strike="noStrike" dirty="0">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extLst>
                  <a:ext uri="{0D108BD9-81ED-4DB2-BD59-A6C34878D82A}">
                    <a16:rowId xmlns:a16="http://schemas.microsoft.com/office/drawing/2014/main" val="10014"/>
                  </a:ext>
                </a:extLst>
              </a:tr>
              <a:tr h="388655">
                <a:tc>
                  <a:txBody>
                    <a:bodyPr/>
                    <a:lstStyle/>
                    <a:p>
                      <a:pPr algn="just" fontAlgn="b">
                        <a:spcBef>
                          <a:spcPts val="1200"/>
                        </a:spcBef>
                        <a:spcAft>
                          <a:spcPts val="1200"/>
                        </a:spcAft>
                      </a:pPr>
                      <a:r>
                        <a:rPr lang="es-ES" sz="800" u="none" strike="noStrike" kern="1200" dirty="0">
                          <a:solidFill>
                            <a:schemeClr val="dk1"/>
                          </a:solidFill>
                          <a:effectLst/>
                          <a:latin typeface="+mn-lt"/>
                          <a:ea typeface="+mn-ea"/>
                          <a:cs typeface="+mn-cs"/>
                        </a:rPr>
                        <a:t>15. Si se requiere trasladar</a:t>
                      </a:r>
                      <a:r>
                        <a:rPr lang="es-ES" sz="800" u="none" strike="noStrike" kern="1200" baseline="0" dirty="0">
                          <a:solidFill>
                            <a:schemeClr val="dk1"/>
                          </a:solidFill>
                          <a:effectLst/>
                          <a:latin typeface="+mn-lt"/>
                          <a:ea typeface="+mn-ea"/>
                          <a:cs typeface="+mn-cs"/>
                        </a:rPr>
                        <a:t> la carga, asegure la estabilidad de la carga durante todo el movimiento utilizando carretillas o montacargas, utilizando</a:t>
                      </a:r>
                      <a:r>
                        <a:rPr lang="es-CR" sz="800" u="none" strike="noStrike" kern="1200" baseline="0" dirty="0">
                          <a:solidFill>
                            <a:schemeClr val="dk1"/>
                          </a:solidFill>
                          <a:effectLst/>
                          <a:latin typeface="+mn-lt"/>
                          <a:ea typeface="+mn-ea"/>
                          <a:cs typeface="+mn-cs"/>
                        </a:rPr>
                        <a:t> eslingas para abrazar la carga.</a:t>
                      </a:r>
                      <a:endParaRPr lang="es-ES" sz="800" u="none" strike="noStrike" kern="1200" dirty="0">
                        <a:solidFill>
                          <a:schemeClr val="dk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l" fontAlgn="b"/>
                      <a:endParaRPr lang="en-US" sz="1100" b="0" i="0" u="none" strike="noStrike">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l" fontAlgn="b"/>
                      <a:endParaRPr lang="en-US" sz="1100" b="0" i="0" u="none" strike="noStrike" dirty="0">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extLst>
                  <a:ext uri="{0D108BD9-81ED-4DB2-BD59-A6C34878D82A}">
                    <a16:rowId xmlns:a16="http://schemas.microsoft.com/office/drawing/2014/main" val="10015"/>
                  </a:ext>
                </a:extLst>
              </a:tr>
              <a:tr h="388655">
                <a:tc>
                  <a:txBody>
                    <a:bodyPr/>
                    <a:lstStyle/>
                    <a:p>
                      <a:pPr algn="just" fontAlgn="b">
                        <a:spcBef>
                          <a:spcPts val="1200"/>
                        </a:spcBef>
                        <a:spcAft>
                          <a:spcPts val="1200"/>
                        </a:spcAft>
                      </a:pPr>
                      <a:r>
                        <a:rPr lang="es-ES" sz="800" u="none" strike="noStrike" dirty="0">
                          <a:effectLst/>
                        </a:rPr>
                        <a:t>16. ¿Todo el personal que participa en el trabajo posee casco, chaleco reflectivo, gafas de seguridad, calzado de seguridad y guantes antideslizantes?</a:t>
                      </a:r>
                      <a:endParaRPr lang="es-ES" sz="800" b="1" i="0" u="none" strike="noStrike" dirty="0">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l" fontAlgn="b"/>
                      <a:r>
                        <a:rPr lang="en-US" sz="1100" u="none" strike="noStrike">
                          <a:effectLst/>
                        </a:rPr>
                        <a:t> </a:t>
                      </a:r>
                      <a:endParaRPr lang="en-US" sz="1100" b="0" i="0" u="none" strike="noStrike">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l" fontAlgn="b"/>
                      <a:r>
                        <a:rPr lang="en-US" sz="1100" u="none" strike="noStrike" dirty="0">
                          <a:effectLst/>
                        </a:rPr>
                        <a:t> </a:t>
                      </a:r>
                      <a:endParaRPr lang="en-US" sz="1100" b="0" i="0" u="none" strike="noStrike" dirty="0">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extLst>
                  <a:ext uri="{0D108BD9-81ED-4DB2-BD59-A6C34878D82A}">
                    <a16:rowId xmlns:a16="http://schemas.microsoft.com/office/drawing/2014/main" val="10016"/>
                  </a:ext>
                </a:extLst>
              </a:tr>
              <a:tr h="259104">
                <a:tc>
                  <a:txBody>
                    <a:bodyPr/>
                    <a:lstStyle/>
                    <a:p>
                      <a:pPr algn="just" fontAlgn="b">
                        <a:spcBef>
                          <a:spcPts val="1200"/>
                        </a:spcBef>
                        <a:spcAft>
                          <a:spcPts val="1200"/>
                        </a:spcAft>
                      </a:pPr>
                      <a:r>
                        <a:rPr lang="es-ES" sz="800" u="none" strike="noStrike" dirty="0">
                          <a:effectLst/>
                        </a:rPr>
                        <a:t>17. ¿La fuerza de levantamiento es realizada por un solo equipo (trole, diferencial, o grúa)?.</a:t>
                      </a:r>
                      <a:endParaRPr lang="es-ES" sz="800" b="1" i="0" u="none" strike="noStrike" dirty="0">
                        <a:solidFill>
                          <a:srgbClr val="00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l" fontAlgn="b"/>
                      <a:r>
                        <a:rPr lang="en-US" sz="1100" u="none" strike="noStrike">
                          <a:effectLst/>
                        </a:rPr>
                        <a:t> </a:t>
                      </a:r>
                      <a:endParaRPr lang="en-US" sz="1100" b="0" i="0" u="none" strike="noStrike">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l" fontAlgn="b"/>
                      <a:r>
                        <a:rPr lang="en-US" sz="1100" u="none" strike="noStrike" dirty="0">
                          <a:effectLst/>
                        </a:rPr>
                        <a:t> </a:t>
                      </a:r>
                      <a:endParaRPr lang="en-US" sz="1100" b="0" i="0" u="none" strike="noStrike" dirty="0">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50000"/>
                        <a:lumOff val="50000"/>
                      </a:schemeClr>
                    </a:solidFill>
                  </a:tcPr>
                </a:tc>
                <a:extLst>
                  <a:ext uri="{0D108BD9-81ED-4DB2-BD59-A6C34878D82A}">
                    <a16:rowId xmlns:a16="http://schemas.microsoft.com/office/drawing/2014/main" val="10017"/>
                  </a:ext>
                </a:extLst>
              </a:tr>
              <a:tr h="259104">
                <a:tc>
                  <a:txBody>
                    <a:bodyPr/>
                    <a:lstStyle/>
                    <a:p>
                      <a:pPr algn="just" fontAlgn="b">
                        <a:spcBef>
                          <a:spcPts val="1200"/>
                        </a:spcBef>
                        <a:spcAft>
                          <a:spcPts val="1200"/>
                        </a:spcAft>
                      </a:pPr>
                      <a:r>
                        <a:rPr lang="es-ES" sz="800" u="none" strike="noStrike" kern="1200" dirty="0">
                          <a:solidFill>
                            <a:schemeClr val="dk1"/>
                          </a:solidFill>
                          <a:effectLst/>
                          <a:latin typeface="+mn-lt"/>
                          <a:ea typeface="+mn-ea"/>
                          <a:cs typeface="+mn-cs"/>
                        </a:rPr>
                        <a:t>18. </a:t>
                      </a:r>
                      <a:r>
                        <a:rPr lang="es-CR" sz="800" u="none" strike="noStrike" kern="1200" dirty="0">
                          <a:solidFill>
                            <a:schemeClr val="dk1"/>
                          </a:solidFill>
                          <a:effectLst/>
                          <a:latin typeface="+mn-lt"/>
                          <a:ea typeface="+mn-ea"/>
                          <a:cs typeface="+mn-cs"/>
                        </a:rPr>
                        <a:t>¿Estima necesario solicitar asesoría en prevención de riesgos para este trabajo?</a:t>
                      </a:r>
                      <a:endParaRPr lang="es-ES" sz="800" u="none" strike="noStrike" kern="1200" dirty="0">
                        <a:solidFill>
                          <a:schemeClr val="dk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l" fontAlgn="b"/>
                      <a:endParaRPr lang="en-US" sz="1100" b="0" i="0" u="none" strike="noStrike" dirty="0">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l" fontAlgn="b"/>
                      <a:endParaRPr lang="en-US" sz="1100" b="0" i="0" u="none" strike="noStrike" dirty="0">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18"/>
                  </a:ext>
                </a:extLst>
              </a:tr>
              <a:tr h="259104">
                <a:tc>
                  <a:txBody>
                    <a:bodyPr/>
                    <a:lstStyle/>
                    <a:p>
                      <a:pPr marL="0" marR="0" lvl="0" indent="0" algn="just" defTabSz="914400" rtl="0" eaLnBrk="1" fontAlgn="b" latinLnBrk="0" hangingPunct="1">
                        <a:lnSpc>
                          <a:spcPct val="100000"/>
                        </a:lnSpc>
                        <a:spcBef>
                          <a:spcPts val="1200"/>
                        </a:spcBef>
                        <a:spcAft>
                          <a:spcPts val="1200"/>
                        </a:spcAft>
                        <a:buClrTx/>
                        <a:buSzTx/>
                        <a:buFontTx/>
                        <a:buNone/>
                        <a:tabLst/>
                        <a:defRPr/>
                      </a:pPr>
                      <a:r>
                        <a:rPr lang="es-ES" sz="800" u="none" strike="noStrike" kern="1200" dirty="0">
                          <a:solidFill>
                            <a:schemeClr val="dk1"/>
                          </a:solidFill>
                          <a:effectLst/>
                          <a:latin typeface="+mn-lt"/>
                          <a:ea typeface="+mn-ea"/>
                          <a:cs typeface="+mn-cs"/>
                        </a:rPr>
                        <a:t>19. </a:t>
                      </a:r>
                      <a:r>
                        <a:rPr lang="es-CO" sz="800" dirty="0">
                          <a:latin typeface="Arial" charset="0"/>
                        </a:rPr>
                        <a:t>¿Ha sido notificado el personal de emergencia interno de acuerdo al esquema de comunicación?</a:t>
                      </a:r>
                      <a:endParaRPr lang="es-ES" sz="800" dirty="0">
                        <a:latin typeface="Arial"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l" fontAlgn="b"/>
                      <a:endParaRPr lang="en-US" sz="1100" b="0" i="0" u="none" strike="noStrike">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l" fontAlgn="b"/>
                      <a:endParaRPr lang="en-US" sz="1100" b="0" i="0" u="none" strike="noStrike" dirty="0">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extLst>
                  <a:ext uri="{0D108BD9-81ED-4DB2-BD59-A6C34878D82A}">
                    <a16:rowId xmlns:a16="http://schemas.microsoft.com/office/drawing/2014/main" val="10019"/>
                  </a:ext>
                </a:extLst>
              </a:tr>
              <a:tr h="388655">
                <a:tc>
                  <a:txBody>
                    <a:bodyPr/>
                    <a:lstStyle/>
                    <a:p>
                      <a:pPr algn="just">
                        <a:spcBef>
                          <a:spcPts val="1200"/>
                        </a:spcBef>
                        <a:spcAft>
                          <a:spcPts val="1200"/>
                        </a:spcAft>
                      </a:pPr>
                      <a:r>
                        <a:rPr lang="es-ES" sz="800" u="none" strike="noStrike" kern="1200" dirty="0">
                          <a:solidFill>
                            <a:schemeClr val="dk1"/>
                          </a:solidFill>
                          <a:effectLst/>
                          <a:latin typeface="+mn-lt"/>
                          <a:ea typeface="+mn-ea"/>
                          <a:cs typeface="+mn-cs"/>
                        </a:rPr>
                        <a:t>20. </a:t>
                      </a:r>
                      <a:r>
                        <a:rPr lang="es-CR" sz="800" u="none" strike="noStrike" kern="1200" dirty="0">
                          <a:solidFill>
                            <a:schemeClr val="dk1"/>
                          </a:solidFill>
                          <a:effectLst/>
                          <a:latin typeface="+mn-lt"/>
                          <a:ea typeface="+mn-ea"/>
                          <a:cs typeface="+mn-cs"/>
                        </a:rPr>
                        <a:t>Si la tarea que llevará a cabo no posee un POS específico, ¿Completó el Análisis Preliminar de Riesgos (APR)? Adjunte al permiso.</a:t>
                      </a:r>
                      <a:endParaRPr lang="en-US" sz="800" u="none" strike="noStrike" kern="1200" dirty="0">
                        <a:solidFill>
                          <a:schemeClr val="dk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l" fontAlgn="b"/>
                      <a:endParaRPr lang="en-US" sz="1100" b="0" i="0" u="none" strike="noStrike" dirty="0">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l" fontAlgn="b"/>
                      <a:endParaRPr lang="en-US" sz="1100" b="0" i="0" u="none" strike="noStrike" dirty="0">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extLst>
                  <a:ext uri="{0D108BD9-81ED-4DB2-BD59-A6C34878D82A}">
                    <a16:rowId xmlns:a16="http://schemas.microsoft.com/office/drawing/2014/main" val="10020"/>
                  </a:ext>
                </a:extLst>
              </a:tr>
              <a:tr h="490502">
                <a:tc>
                  <a:txBody>
                    <a:bodyPr/>
                    <a:lstStyle/>
                    <a:p>
                      <a:pPr algn="just">
                        <a:spcBef>
                          <a:spcPts val="1200"/>
                        </a:spcBef>
                        <a:spcAft>
                          <a:spcPts val="1200"/>
                        </a:spcAft>
                      </a:pPr>
                      <a:r>
                        <a:rPr lang="es-CR" sz="800" u="none" strike="noStrike" kern="1200" dirty="0">
                          <a:solidFill>
                            <a:schemeClr val="dk1"/>
                          </a:solidFill>
                          <a:effectLst/>
                          <a:latin typeface="+mn-lt"/>
                          <a:ea typeface="+mn-ea"/>
                          <a:cs typeface="+mn-cs"/>
                        </a:rPr>
                        <a:t>21. ¿Se definió en el APR una zona segura para el ayudante,</a:t>
                      </a:r>
                      <a:r>
                        <a:rPr lang="es-CR" sz="800" u="none" strike="noStrike" kern="1200" baseline="0" dirty="0">
                          <a:solidFill>
                            <a:schemeClr val="dk1"/>
                          </a:solidFill>
                          <a:effectLst/>
                          <a:latin typeface="+mn-lt"/>
                          <a:ea typeface="+mn-ea"/>
                          <a:cs typeface="+mn-cs"/>
                        </a:rPr>
                        <a:t> cabrestante y coordinador del movimiento</a:t>
                      </a:r>
                      <a:r>
                        <a:rPr lang="es-CR" sz="800" u="none" strike="noStrike" kern="1200" dirty="0">
                          <a:solidFill>
                            <a:schemeClr val="dk1"/>
                          </a:solidFill>
                          <a:effectLst/>
                          <a:latin typeface="+mn-lt"/>
                          <a:ea typeface="+mn-ea"/>
                          <a:cs typeface="+mn-cs"/>
                        </a:rPr>
                        <a:t> que permita su visibilidad al operador durante el movimiento? </a:t>
                      </a:r>
                      <a:r>
                        <a:rPr lang="es-CR" sz="800" b="1" u="none" strike="noStrike" kern="1200" dirty="0">
                          <a:solidFill>
                            <a:schemeClr val="dk1"/>
                          </a:solidFill>
                          <a:effectLst/>
                          <a:latin typeface="+mn-lt"/>
                          <a:ea typeface="+mn-ea"/>
                          <a:cs typeface="+mn-cs"/>
                        </a:rPr>
                        <a:t>NUMERO DE PET:__________</a:t>
                      </a:r>
                      <a:endParaRPr lang="en-US" sz="800" b="1" u="none" strike="noStrike" kern="1200" dirty="0">
                        <a:solidFill>
                          <a:schemeClr val="dk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l" fontAlgn="b"/>
                      <a:endParaRPr lang="en-US" sz="1100" b="0" i="0" u="none" strike="noStrike" dirty="0">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l" fontAlgn="b"/>
                      <a:endParaRPr lang="en-US" sz="1100" b="0" i="0" u="none" strike="noStrike" dirty="0">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extLst>
                  <a:ext uri="{0D108BD9-81ED-4DB2-BD59-A6C34878D82A}">
                    <a16:rowId xmlns:a16="http://schemas.microsoft.com/office/drawing/2014/main" val="10021"/>
                  </a:ext>
                </a:extLst>
              </a:tr>
            </a:tbl>
          </a:graphicData>
        </a:graphic>
      </p:graphicFrame>
      <p:pic>
        <p:nvPicPr>
          <p:cNvPr id="49" name="Picture 799" descr="n221_15">
            <a:extLst>
              <a:ext uri="{FF2B5EF4-FFF2-40B4-BE49-F238E27FC236}">
                <a16:creationId xmlns:a16="http://schemas.microsoft.com/office/drawing/2014/main" id="{C5F921B4-F6CC-4BE2-971B-956208A4702D}"/>
              </a:ext>
            </a:extLst>
          </p:cNvPr>
          <p:cNvPicPr>
            <a:picLocks noChangeAspect="1" noChangeArrowheads="1"/>
          </p:cNvPicPr>
          <p:nvPr/>
        </p:nvPicPr>
        <p:blipFill>
          <a:blip r:embed="rId3" cstate="print"/>
          <a:srcRect b="28583"/>
          <a:stretch>
            <a:fillRect/>
          </a:stretch>
        </p:blipFill>
        <p:spPr bwMode="auto">
          <a:xfrm>
            <a:off x="436417" y="3441937"/>
            <a:ext cx="1974625" cy="917010"/>
          </a:xfrm>
          <a:prstGeom prst="rect">
            <a:avLst/>
          </a:prstGeom>
          <a:noFill/>
          <a:ln w="6350">
            <a:solidFill>
              <a:schemeClr val="tx1"/>
            </a:solidFill>
            <a:miter lim="800000"/>
            <a:headEnd/>
            <a:tailEnd/>
          </a:ln>
        </p:spPr>
      </p:pic>
      <p:sp>
        <p:nvSpPr>
          <p:cNvPr id="165" name="Text Box 21">
            <a:extLst>
              <a:ext uri="{FF2B5EF4-FFF2-40B4-BE49-F238E27FC236}">
                <a16:creationId xmlns:a16="http://schemas.microsoft.com/office/drawing/2014/main" id="{456CF745-58BB-4C65-A1E7-0686808E17BE}"/>
              </a:ext>
            </a:extLst>
          </p:cNvPr>
          <p:cNvSpPr txBox="1">
            <a:spLocks noChangeArrowheads="1"/>
          </p:cNvSpPr>
          <p:nvPr/>
        </p:nvSpPr>
        <p:spPr bwMode="auto">
          <a:xfrm>
            <a:off x="3429000" y="2659658"/>
            <a:ext cx="3455988" cy="523220"/>
          </a:xfrm>
          <a:prstGeom prst="rect">
            <a:avLst/>
          </a:prstGeom>
          <a:noFill/>
          <a:ln w="9525">
            <a:noFill/>
            <a:miter lim="800000"/>
            <a:headEnd/>
            <a:tailEnd/>
          </a:ln>
          <a:effectLst/>
        </p:spPr>
        <p:txBody>
          <a:bodyPr>
            <a:spAutoFit/>
          </a:bodyPr>
          <a:lstStyle/>
          <a:p>
            <a:pPr algn="just" eaLnBrk="0" hangingPunct="0"/>
            <a:r>
              <a:rPr lang="es-ES_tradnl" sz="700" dirty="0"/>
              <a:t>No se autorizan trabajos a menos que esta tarjeta, debidamente llenada y firmada,  esté visible en el lugar de trabajo. El tiempo máximo de validación es por un turno. Antes de solicitar el permiso escrito el área debe ser aislada con cinta de seguridad color roja y señalizada la restricción de paso al personal no autorizado.</a:t>
            </a:r>
          </a:p>
        </p:txBody>
      </p:sp>
      <p:sp>
        <p:nvSpPr>
          <p:cNvPr id="166" name="Text Box 22">
            <a:extLst>
              <a:ext uri="{FF2B5EF4-FFF2-40B4-BE49-F238E27FC236}">
                <a16:creationId xmlns:a16="http://schemas.microsoft.com/office/drawing/2014/main" id="{6FD72234-5434-4576-962E-D262A5DB721E}"/>
              </a:ext>
            </a:extLst>
          </p:cNvPr>
          <p:cNvSpPr txBox="1">
            <a:spLocks noChangeArrowheads="1"/>
          </p:cNvSpPr>
          <p:nvPr/>
        </p:nvSpPr>
        <p:spPr bwMode="auto">
          <a:xfrm>
            <a:off x="3413754" y="3165426"/>
            <a:ext cx="3429000" cy="214312"/>
          </a:xfrm>
          <a:prstGeom prst="rect">
            <a:avLst/>
          </a:prstGeom>
          <a:noFill/>
          <a:ln w="9525">
            <a:noFill/>
            <a:miter lim="800000"/>
            <a:headEnd/>
            <a:tailEnd/>
          </a:ln>
          <a:effectLst/>
        </p:spPr>
        <p:txBody>
          <a:bodyPr>
            <a:spAutoFit/>
          </a:bodyPr>
          <a:lstStyle/>
          <a:p>
            <a:pPr eaLnBrk="0" hangingPunct="0"/>
            <a:r>
              <a:rPr lang="es-ES_tradnl" sz="800" b="1" dirty="0"/>
              <a:t>Ubicación del Trabajo:</a:t>
            </a:r>
          </a:p>
        </p:txBody>
      </p:sp>
      <p:sp>
        <p:nvSpPr>
          <p:cNvPr id="167" name="Line 26">
            <a:extLst>
              <a:ext uri="{FF2B5EF4-FFF2-40B4-BE49-F238E27FC236}">
                <a16:creationId xmlns:a16="http://schemas.microsoft.com/office/drawing/2014/main" id="{6BE139CF-3590-4D6D-8B51-CC5306EF2149}"/>
              </a:ext>
            </a:extLst>
          </p:cNvPr>
          <p:cNvSpPr>
            <a:spLocks noChangeShapeType="1"/>
          </p:cNvSpPr>
          <p:nvPr/>
        </p:nvSpPr>
        <p:spPr bwMode="auto">
          <a:xfrm>
            <a:off x="4637717" y="3301827"/>
            <a:ext cx="2089150" cy="0"/>
          </a:xfrm>
          <a:prstGeom prst="line">
            <a:avLst/>
          </a:prstGeom>
          <a:noFill/>
          <a:ln w="9525">
            <a:solidFill>
              <a:schemeClr val="tx1"/>
            </a:solidFill>
            <a:round/>
            <a:headEnd/>
            <a:tailEnd/>
          </a:ln>
          <a:effectLst/>
        </p:spPr>
        <p:txBody>
          <a:bodyPr wrap="none" anchor="ctr"/>
          <a:lstStyle/>
          <a:p>
            <a:endParaRPr lang="es-CO"/>
          </a:p>
        </p:txBody>
      </p:sp>
      <p:sp>
        <p:nvSpPr>
          <p:cNvPr id="168" name="Text Box 28">
            <a:extLst>
              <a:ext uri="{FF2B5EF4-FFF2-40B4-BE49-F238E27FC236}">
                <a16:creationId xmlns:a16="http://schemas.microsoft.com/office/drawing/2014/main" id="{E997A387-C3CB-4839-94A2-1182696A923A}"/>
              </a:ext>
            </a:extLst>
          </p:cNvPr>
          <p:cNvSpPr txBox="1">
            <a:spLocks noChangeArrowheads="1"/>
          </p:cNvSpPr>
          <p:nvPr/>
        </p:nvSpPr>
        <p:spPr bwMode="auto">
          <a:xfrm>
            <a:off x="3413754" y="3342953"/>
            <a:ext cx="3429000" cy="214312"/>
          </a:xfrm>
          <a:prstGeom prst="rect">
            <a:avLst/>
          </a:prstGeom>
          <a:noFill/>
          <a:ln w="9525">
            <a:noFill/>
            <a:miter lim="800000"/>
            <a:headEnd/>
            <a:tailEnd/>
          </a:ln>
          <a:effectLst/>
        </p:spPr>
        <p:txBody>
          <a:bodyPr>
            <a:spAutoFit/>
          </a:bodyPr>
          <a:lstStyle/>
          <a:p>
            <a:pPr eaLnBrk="0" hangingPunct="0"/>
            <a:r>
              <a:rPr lang="es-ES_tradnl" sz="800" b="1" dirty="0"/>
              <a:t>Descripción del Trabajo:</a:t>
            </a:r>
          </a:p>
        </p:txBody>
      </p:sp>
      <p:sp>
        <p:nvSpPr>
          <p:cNvPr id="169" name="Text Box 31">
            <a:extLst>
              <a:ext uri="{FF2B5EF4-FFF2-40B4-BE49-F238E27FC236}">
                <a16:creationId xmlns:a16="http://schemas.microsoft.com/office/drawing/2014/main" id="{6118B66A-A274-464D-B0D4-0D68AF6D2CDC}"/>
              </a:ext>
            </a:extLst>
          </p:cNvPr>
          <p:cNvSpPr txBox="1">
            <a:spLocks noChangeArrowheads="1"/>
          </p:cNvSpPr>
          <p:nvPr/>
        </p:nvSpPr>
        <p:spPr bwMode="auto">
          <a:xfrm>
            <a:off x="3413754" y="3669481"/>
            <a:ext cx="3429000" cy="214313"/>
          </a:xfrm>
          <a:prstGeom prst="rect">
            <a:avLst/>
          </a:prstGeom>
          <a:noFill/>
          <a:ln w="9525">
            <a:noFill/>
            <a:miter lim="800000"/>
            <a:headEnd/>
            <a:tailEnd/>
          </a:ln>
          <a:effectLst/>
        </p:spPr>
        <p:txBody>
          <a:bodyPr>
            <a:spAutoFit/>
          </a:bodyPr>
          <a:lstStyle/>
          <a:p>
            <a:pPr eaLnBrk="0" hangingPunct="0"/>
            <a:r>
              <a:rPr lang="es-ES_tradnl" sz="800" b="1" dirty="0"/>
              <a:t>Especificación Procedimiento: Asociado Nº:....................................</a:t>
            </a:r>
          </a:p>
        </p:txBody>
      </p:sp>
      <p:sp>
        <p:nvSpPr>
          <p:cNvPr id="170" name="Text Box 42">
            <a:extLst>
              <a:ext uri="{FF2B5EF4-FFF2-40B4-BE49-F238E27FC236}">
                <a16:creationId xmlns:a16="http://schemas.microsoft.com/office/drawing/2014/main" id="{0118D709-D22F-467A-B624-E8FB5766C6BC}"/>
              </a:ext>
            </a:extLst>
          </p:cNvPr>
          <p:cNvSpPr txBox="1">
            <a:spLocks noChangeArrowheads="1"/>
          </p:cNvSpPr>
          <p:nvPr/>
        </p:nvSpPr>
        <p:spPr bwMode="auto">
          <a:xfrm>
            <a:off x="3413754" y="4893618"/>
            <a:ext cx="3429000" cy="214312"/>
          </a:xfrm>
          <a:prstGeom prst="rect">
            <a:avLst/>
          </a:prstGeom>
          <a:noFill/>
          <a:ln w="9525">
            <a:noFill/>
            <a:miter lim="800000"/>
            <a:headEnd/>
            <a:tailEnd/>
          </a:ln>
          <a:effectLst/>
        </p:spPr>
        <p:txBody>
          <a:bodyPr>
            <a:spAutoFit/>
          </a:bodyPr>
          <a:lstStyle/>
          <a:p>
            <a:pPr eaLnBrk="0" hangingPunct="0"/>
            <a:r>
              <a:rPr lang="es-ES_tradnl" sz="800" b="1" dirty="0"/>
              <a:t>Hora de inicio:</a:t>
            </a:r>
          </a:p>
        </p:txBody>
      </p:sp>
      <p:sp>
        <p:nvSpPr>
          <p:cNvPr id="171" name="Text Box 45">
            <a:extLst>
              <a:ext uri="{FF2B5EF4-FFF2-40B4-BE49-F238E27FC236}">
                <a16:creationId xmlns:a16="http://schemas.microsoft.com/office/drawing/2014/main" id="{13262451-95A7-42A2-A1D1-92BF0328684A}"/>
              </a:ext>
            </a:extLst>
          </p:cNvPr>
          <p:cNvSpPr txBox="1">
            <a:spLocks noChangeArrowheads="1"/>
          </p:cNvSpPr>
          <p:nvPr/>
        </p:nvSpPr>
        <p:spPr bwMode="auto">
          <a:xfrm>
            <a:off x="3413754" y="5109641"/>
            <a:ext cx="3429000" cy="214313"/>
          </a:xfrm>
          <a:prstGeom prst="rect">
            <a:avLst/>
          </a:prstGeom>
          <a:noFill/>
          <a:ln w="9525">
            <a:noFill/>
            <a:miter lim="800000"/>
            <a:headEnd/>
            <a:tailEnd/>
          </a:ln>
          <a:effectLst/>
        </p:spPr>
        <p:txBody>
          <a:bodyPr>
            <a:spAutoFit/>
          </a:bodyPr>
          <a:lstStyle/>
          <a:p>
            <a:pPr eaLnBrk="0" hangingPunct="0"/>
            <a:r>
              <a:rPr lang="es-ES_tradnl" sz="800" b="1" dirty="0"/>
              <a:t>Hora de Término:</a:t>
            </a:r>
          </a:p>
        </p:txBody>
      </p:sp>
      <p:sp>
        <p:nvSpPr>
          <p:cNvPr id="172" name="Text Box 49">
            <a:extLst>
              <a:ext uri="{FF2B5EF4-FFF2-40B4-BE49-F238E27FC236}">
                <a16:creationId xmlns:a16="http://schemas.microsoft.com/office/drawing/2014/main" id="{3DC63C1D-C94F-498C-AED0-B32954637D1F}"/>
              </a:ext>
            </a:extLst>
          </p:cNvPr>
          <p:cNvSpPr txBox="1">
            <a:spLocks noChangeArrowheads="1"/>
          </p:cNvSpPr>
          <p:nvPr/>
        </p:nvSpPr>
        <p:spPr bwMode="auto">
          <a:xfrm>
            <a:off x="3521354" y="6232669"/>
            <a:ext cx="1512000" cy="184666"/>
          </a:xfrm>
          <a:prstGeom prst="rect">
            <a:avLst/>
          </a:prstGeom>
          <a:noFill/>
          <a:ln w="9525">
            <a:noFill/>
            <a:miter lim="800000"/>
            <a:headEnd/>
            <a:tailEnd/>
          </a:ln>
          <a:effectLst/>
        </p:spPr>
        <p:txBody>
          <a:bodyPr wrap="square">
            <a:spAutoFit/>
          </a:bodyPr>
          <a:lstStyle/>
          <a:p>
            <a:pPr algn="ctr" eaLnBrk="0" hangingPunct="0"/>
            <a:r>
              <a:rPr lang="es-CR" sz="600" b="1" dirty="0"/>
              <a:t>Operador del equipo de elevación</a:t>
            </a:r>
            <a:endParaRPr lang="es-ES_tradnl" sz="600" b="1" dirty="0"/>
          </a:p>
        </p:txBody>
      </p:sp>
      <p:sp>
        <p:nvSpPr>
          <p:cNvPr id="173" name="Text Box 50">
            <a:extLst>
              <a:ext uri="{FF2B5EF4-FFF2-40B4-BE49-F238E27FC236}">
                <a16:creationId xmlns:a16="http://schemas.microsoft.com/office/drawing/2014/main" id="{4C72555B-A5E2-4D52-9F7B-FE193AE111B1}"/>
              </a:ext>
            </a:extLst>
          </p:cNvPr>
          <p:cNvSpPr txBox="1">
            <a:spLocks noChangeArrowheads="1"/>
          </p:cNvSpPr>
          <p:nvPr/>
        </p:nvSpPr>
        <p:spPr bwMode="auto">
          <a:xfrm>
            <a:off x="5157360" y="6232669"/>
            <a:ext cx="1519602" cy="184150"/>
          </a:xfrm>
          <a:prstGeom prst="rect">
            <a:avLst/>
          </a:prstGeom>
          <a:noFill/>
          <a:ln w="9525">
            <a:noFill/>
            <a:miter lim="800000"/>
            <a:headEnd/>
            <a:tailEnd/>
          </a:ln>
          <a:effectLst/>
        </p:spPr>
        <p:txBody>
          <a:bodyPr wrap="square">
            <a:spAutoFit/>
          </a:bodyPr>
          <a:lstStyle/>
          <a:p>
            <a:pPr algn="ctr" eaLnBrk="0" hangingPunct="0"/>
            <a:r>
              <a:rPr lang="es-ES_tradnl" sz="600" b="1" dirty="0"/>
              <a:t>Ayudante operador</a:t>
            </a:r>
          </a:p>
        </p:txBody>
      </p:sp>
      <p:sp>
        <p:nvSpPr>
          <p:cNvPr id="174" name="Text Box 51">
            <a:extLst>
              <a:ext uri="{FF2B5EF4-FFF2-40B4-BE49-F238E27FC236}">
                <a16:creationId xmlns:a16="http://schemas.microsoft.com/office/drawing/2014/main" id="{2DCC00E3-6F2E-4380-96A9-2912B0CF91C4}"/>
              </a:ext>
            </a:extLst>
          </p:cNvPr>
          <p:cNvSpPr txBox="1">
            <a:spLocks noChangeArrowheads="1"/>
          </p:cNvSpPr>
          <p:nvPr/>
        </p:nvSpPr>
        <p:spPr bwMode="auto">
          <a:xfrm>
            <a:off x="3512750" y="6617894"/>
            <a:ext cx="1528892" cy="184150"/>
          </a:xfrm>
          <a:prstGeom prst="rect">
            <a:avLst/>
          </a:prstGeom>
          <a:noFill/>
          <a:ln w="9525">
            <a:noFill/>
            <a:miter lim="800000"/>
            <a:headEnd/>
            <a:tailEnd/>
          </a:ln>
          <a:effectLst/>
        </p:spPr>
        <p:txBody>
          <a:bodyPr wrap="square">
            <a:spAutoFit/>
          </a:bodyPr>
          <a:lstStyle/>
          <a:p>
            <a:pPr algn="ctr" eaLnBrk="0" hangingPunct="0"/>
            <a:r>
              <a:rPr lang="es-ES_tradnl" sz="600" b="1" dirty="0"/>
              <a:t>Cabrestante 1</a:t>
            </a:r>
          </a:p>
        </p:txBody>
      </p:sp>
      <p:sp>
        <p:nvSpPr>
          <p:cNvPr id="175" name="Text Box 55">
            <a:extLst>
              <a:ext uri="{FF2B5EF4-FFF2-40B4-BE49-F238E27FC236}">
                <a16:creationId xmlns:a16="http://schemas.microsoft.com/office/drawing/2014/main" id="{9F8A0291-85E8-498F-AAA9-B18E839D757E}"/>
              </a:ext>
            </a:extLst>
          </p:cNvPr>
          <p:cNvSpPr txBox="1">
            <a:spLocks noChangeArrowheads="1"/>
          </p:cNvSpPr>
          <p:nvPr/>
        </p:nvSpPr>
        <p:spPr bwMode="auto">
          <a:xfrm>
            <a:off x="5157360" y="6620098"/>
            <a:ext cx="1519602" cy="184150"/>
          </a:xfrm>
          <a:prstGeom prst="rect">
            <a:avLst/>
          </a:prstGeom>
          <a:noFill/>
          <a:ln w="9525">
            <a:noFill/>
            <a:miter lim="800000"/>
            <a:headEnd/>
            <a:tailEnd/>
          </a:ln>
          <a:effectLst/>
        </p:spPr>
        <p:txBody>
          <a:bodyPr wrap="square">
            <a:spAutoFit/>
          </a:bodyPr>
          <a:lstStyle/>
          <a:p>
            <a:pPr algn="ctr" eaLnBrk="0" hangingPunct="0"/>
            <a:r>
              <a:rPr lang="es-ES_tradnl" sz="600" b="1" dirty="0"/>
              <a:t>Cabrestante 2</a:t>
            </a:r>
          </a:p>
        </p:txBody>
      </p:sp>
      <p:sp>
        <p:nvSpPr>
          <p:cNvPr id="176" name="Text Box 56">
            <a:extLst>
              <a:ext uri="{FF2B5EF4-FFF2-40B4-BE49-F238E27FC236}">
                <a16:creationId xmlns:a16="http://schemas.microsoft.com/office/drawing/2014/main" id="{42248D66-AFBB-4B1F-8ABC-0F6B28C1A6BC}"/>
              </a:ext>
            </a:extLst>
          </p:cNvPr>
          <p:cNvSpPr txBox="1">
            <a:spLocks noChangeArrowheads="1"/>
          </p:cNvSpPr>
          <p:nvPr/>
        </p:nvSpPr>
        <p:spPr bwMode="auto">
          <a:xfrm>
            <a:off x="3492173" y="6981580"/>
            <a:ext cx="1536672" cy="184150"/>
          </a:xfrm>
          <a:prstGeom prst="rect">
            <a:avLst/>
          </a:prstGeom>
          <a:noFill/>
          <a:ln w="9525">
            <a:noFill/>
            <a:miter lim="800000"/>
            <a:headEnd/>
            <a:tailEnd/>
          </a:ln>
          <a:effectLst/>
        </p:spPr>
        <p:txBody>
          <a:bodyPr wrap="square">
            <a:spAutoFit/>
          </a:bodyPr>
          <a:lstStyle/>
          <a:p>
            <a:pPr algn="ctr" eaLnBrk="0" hangingPunct="0"/>
            <a:r>
              <a:rPr lang="es-ES_tradnl" sz="600" b="1" dirty="0"/>
              <a:t>Coordinador movimiento</a:t>
            </a:r>
          </a:p>
        </p:txBody>
      </p:sp>
      <p:sp>
        <p:nvSpPr>
          <p:cNvPr id="177" name="Text Box 64">
            <a:extLst>
              <a:ext uri="{FF2B5EF4-FFF2-40B4-BE49-F238E27FC236}">
                <a16:creationId xmlns:a16="http://schemas.microsoft.com/office/drawing/2014/main" id="{D62FF7D2-EC6A-4D4A-9E58-891382949711}"/>
              </a:ext>
            </a:extLst>
          </p:cNvPr>
          <p:cNvSpPr txBox="1">
            <a:spLocks noChangeArrowheads="1"/>
          </p:cNvSpPr>
          <p:nvPr/>
        </p:nvSpPr>
        <p:spPr bwMode="auto">
          <a:xfrm>
            <a:off x="3413754" y="4058007"/>
            <a:ext cx="3429000" cy="458788"/>
          </a:xfrm>
          <a:prstGeom prst="rect">
            <a:avLst/>
          </a:prstGeom>
          <a:noFill/>
          <a:ln w="9525">
            <a:noFill/>
            <a:miter lim="800000"/>
            <a:headEnd/>
            <a:tailEnd/>
          </a:ln>
          <a:effectLst/>
        </p:spPr>
        <p:txBody>
          <a:bodyPr>
            <a:spAutoFit/>
          </a:bodyPr>
          <a:lstStyle/>
          <a:p>
            <a:pPr algn="just" eaLnBrk="0" hangingPunct="0"/>
            <a:r>
              <a:rPr lang="es-ES_tradnl" sz="800" dirty="0"/>
              <a:t>Certifico que la zona circundante ha sido inspeccionada, que las precauciones señaladas en la lista de Precauciones han sido tomadas y autorizo el trabajo:</a:t>
            </a:r>
          </a:p>
        </p:txBody>
      </p:sp>
      <p:sp>
        <p:nvSpPr>
          <p:cNvPr id="178" name="Text Box 65">
            <a:extLst>
              <a:ext uri="{FF2B5EF4-FFF2-40B4-BE49-F238E27FC236}">
                <a16:creationId xmlns:a16="http://schemas.microsoft.com/office/drawing/2014/main" id="{4111BC2F-4A57-43A4-8DE0-01DA30D02C57}"/>
              </a:ext>
            </a:extLst>
          </p:cNvPr>
          <p:cNvSpPr txBox="1">
            <a:spLocks noChangeArrowheads="1"/>
          </p:cNvSpPr>
          <p:nvPr/>
        </p:nvSpPr>
        <p:spPr bwMode="auto">
          <a:xfrm>
            <a:off x="3481510" y="7740932"/>
            <a:ext cx="3173920" cy="215444"/>
          </a:xfrm>
          <a:prstGeom prst="rect">
            <a:avLst/>
          </a:prstGeom>
          <a:noFill/>
          <a:ln w="9525">
            <a:noFill/>
            <a:miter lim="800000"/>
            <a:headEnd/>
            <a:tailEnd/>
          </a:ln>
          <a:effectLst/>
        </p:spPr>
        <p:txBody>
          <a:bodyPr wrap="square">
            <a:spAutoFit/>
          </a:bodyPr>
          <a:lstStyle/>
          <a:p>
            <a:pPr algn="ctr" eaLnBrk="0" hangingPunct="0"/>
            <a:r>
              <a:rPr lang="es-ES_tradnl" sz="800" b="1" dirty="0"/>
              <a:t>         Nombre y Firma Contacto del Cliente</a:t>
            </a:r>
          </a:p>
        </p:txBody>
      </p:sp>
      <p:sp>
        <p:nvSpPr>
          <p:cNvPr id="179" name="Line 66">
            <a:extLst>
              <a:ext uri="{FF2B5EF4-FFF2-40B4-BE49-F238E27FC236}">
                <a16:creationId xmlns:a16="http://schemas.microsoft.com/office/drawing/2014/main" id="{4FC77DE1-120F-4A54-AA15-CA153CB88F8D}"/>
              </a:ext>
            </a:extLst>
          </p:cNvPr>
          <p:cNvSpPr>
            <a:spLocks noChangeShapeType="1"/>
          </p:cNvSpPr>
          <p:nvPr/>
        </p:nvSpPr>
        <p:spPr bwMode="auto">
          <a:xfrm>
            <a:off x="3492173" y="7740932"/>
            <a:ext cx="3175955" cy="0"/>
          </a:xfrm>
          <a:prstGeom prst="line">
            <a:avLst/>
          </a:prstGeom>
          <a:noFill/>
          <a:ln w="9525">
            <a:solidFill>
              <a:schemeClr val="tx1"/>
            </a:solidFill>
            <a:round/>
            <a:headEnd/>
            <a:tailEnd/>
          </a:ln>
          <a:effectLst/>
        </p:spPr>
        <p:txBody>
          <a:bodyPr wrap="none" anchor="ctr"/>
          <a:lstStyle/>
          <a:p>
            <a:endParaRPr lang="es-CO"/>
          </a:p>
        </p:txBody>
      </p:sp>
      <p:sp>
        <p:nvSpPr>
          <p:cNvPr id="180" name="Text Box 68">
            <a:extLst>
              <a:ext uri="{FF2B5EF4-FFF2-40B4-BE49-F238E27FC236}">
                <a16:creationId xmlns:a16="http://schemas.microsoft.com/office/drawing/2014/main" id="{E61C31CF-C3FE-44EA-9647-7C1E7EAA4948}"/>
              </a:ext>
            </a:extLst>
          </p:cNvPr>
          <p:cNvSpPr txBox="1">
            <a:spLocks noChangeArrowheads="1"/>
          </p:cNvSpPr>
          <p:nvPr/>
        </p:nvSpPr>
        <p:spPr bwMode="auto">
          <a:xfrm>
            <a:off x="3502654" y="8172980"/>
            <a:ext cx="3165474" cy="215444"/>
          </a:xfrm>
          <a:prstGeom prst="rect">
            <a:avLst/>
          </a:prstGeom>
          <a:noFill/>
          <a:ln w="9525">
            <a:noFill/>
            <a:miter lim="800000"/>
            <a:headEnd/>
            <a:tailEnd/>
          </a:ln>
          <a:effectLst/>
        </p:spPr>
        <p:txBody>
          <a:bodyPr wrap="square">
            <a:spAutoFit/>
          </a:bodyPr>
          <a:lstStyle/>
          <a:p>
            <a:pPr algn="ctr" eaLnBrk="0" hangingPunct="0"/>
            <a:r>
              <a:rPr lang="es-ES_tradnl" sz="800" b="1" dirty="0"/>
              <a:t>         Nombre y Firma Supervisor  Área</a:t>
            </a:r>
          </a:p>
        </p:txBody>
      </p:sp>
      <p:sp>
        <p:nvSpPr>
          <p:cNvPr id="181" name="Line 69">
            <a:extLst>
              <a:ext uri="{FF2B5EF4-FFF2-40B4-BE49-F238E27FC236}">
                <a16:creationId xmlns:a16="http://schemas.microsoft.com/office/drawing/2014/main" id="{61177E7B-B819-4F66-9A5F-E31B78E5B86A}"/>
              </a:ext>
            </a:extLst>
          </p:cNvPr>
          <p:cNvSpPr>
            <a:spLocks noChangeShapeType="1"/>
          </p:cNvSpPr>
          <p:nvPr/>
        </p:nvSpPr>
        <p:spPr bwMode="auto">
          <a:xfrm flipV="1">
            <a:off x="3502654" y="8151658"/>
            <a:ext cx="3144888" cy="0"/>
          </a:xfrm>
          <a:prstGeom prst="line">
            <a:avLst/>
          </a:prstGeom>
          <a:noFill/>
          <a:ln w="9525">
            <a:solidFill>
              <a:schemeClr val="tx1"/>
            </a:solidFill>
            <a:round/>
            <a:headEnd/>
            <a:tailEnd/>
          </a:ln>
          <a:effectLst/>
        </p:spPr>
        <p:txBody>
          <a:bodyPr wrap="none" anchor="ctr"/>
          <a:lstStyle/>
          <a:p>
            <a:endParaRPr lang="es-CO" dirty="0"/>
          </a:p>
        </p:txBody>
      </p:sp>
      <p:sp>
        <p:nvSpPr>
          <p:cNvPr id="182" name="Line 470">
            <a:extLst>
              <a:ext uri="{FF2B5EF4-FFF2-40B4-BE49-F238E27FC236}">
                <a16:creationId xmlns:a16="http://schemas.microsoft.com/office/drawing/2014/main" id="{30292CD9-7D4E-4AE9-9999-863E9B700C72}"/>
              </a:ext>
            </a:extLst>
          </p:cNvPr>
          <p:cNvSpPr>
            <a:spLocks noChangeShapeType="1"/>
          </p:cNvSpPr>
          <p:nvPr/>
        </p:nvSpPr>
        <p:spPr bwMode="auto">
          <a:xfrm>
            <a:off x="5157360" y="6980138"/>
            <a:ext cx="1512000" cy="0"/>
          </a:xfrm>
          <a:prstGeom prst="line">
            <a:avLst/>
          </a:prstGeom>
          <a:noFill/>
          <a:ln w="9525">
            <a:solidFill>
              <a:schemeClr val="tx1"/>
            </a:solidFill>
            <a:round/>
            <a:headEnd/>
            <a:tailEnd/>
          </a:ln>
          <a:effectLst/>
        </p:spPr>
        <p:txBody>
          <a:bodyPr wrap="none" anchor="ctr"/>
          <a:lstStyle/>
          <a:p>
            <a:endParaRPr lang="es-CO"/>
          </a:p>
        </p:txBody>
      </p:sp>
      <p:sp>
        <p:nvSpPr>
          <p:cNvPr id="184" name="Line 756">
            <a:extLst>
              <a:ext uri="{FF2B5EF4-FFF2-40B4-BE49-F238E27FC236}">
                <a16:creationId xmlns:a16="http://schemas.microsoft.com/office/drawing/2014/main" id="{AE60A8F4-A946-4EB4-87C3-1975DFC9761C}"/>
              </a:ext>
            </a:extLst>
          </p:cNvPr>
          <p:cNvSpPr>
            <a:spLocks noChangeShapeType="1"/>
          </p:cNvSpPr>
          <p:nvPr/>
        </p:nvSpPr>
        <p:spPr bwMode="auto">
          <a:xfrm>
            <a:off x="4710742" y="3494873"/>
            <a:ext cx="2016125" cy="0"/>
          </a:xfrm>
          <a:prstGeom prst="line">
            <a:avLst/>
          </a:prstGeom>
          <a:noFill/>
          <a:ln w="9525">
            <a:solidFill>
              <a:schemeClr val="tx1"/>
            </a:solidFill>
            <a:round/>
            <a:headEnd/>
            <a:tailEnd/>
          </a:ln>
          <a:effectLst/>
        </p:spPr>
        <p:txBody>
          <a:bodyPr/>
          <a:lstStyle/>
          <a:p>
            <a:endParaRPr lang="es-CO"/>
          </a:p>
        </p:txBody>
      </p:sp>
      <p:sp>
        <p:nvSpPr>
          <p:cNvPr id="185" name="Line 759">
            <a:extLst>
              <a:ext uri="{FF2B5EF4-FFF2-40B4-BE49-F238E27FC236}">
                <a16:creationId xmlns:a16="http://schemas.microsoft.com/office/drawing/2014/main" id="{3160B50E-C06A-4DBA-929E-74C23DE8BA09}"/>
              </a:ext>
            </a:extLst>
          </p:cNvPr>
          <p:cNvSpPr>
            <a:spLocks noChangeShapeType="1"/>
          </p:cNvSpPr>
          <p:nvPr/>
        </p:nvSpPr>
        <p:spPr bwMode="auto">
          <a:xfrm>
            <a:off x="4277354" y="5038080"/>
            <a:ext cx="2449513" cy="0"/>
          </a:xfrm>
          <a:prstGeom prst="line">
            <a:avLst/>
          </a:prstGeom>
          <a:noFill/>
          <a:ln w="9525">
            <a:solidFill>
              <a:schemeClr val="tx1"/>
            </a:solidFill>
            <a:round/>
            <a:headEnd/>
            <a:tailEnd/>
          </a:ln>
          <a:effectLst/>
        </p:spPr>
        <p:txBody>
          <a:bodyPr/>
          <a:lstStyle/>
          <a:p>
            <a:endParaRPr lang="es-CO"/>
          </a:p>
        </p:txBody>
      </p:sp>
      <p:sp>
        <p:nvSpPr>
          <p:cNvPr id="186" name="Line 760">
            <a:extLst>
              <a:ext uri="{FF2B5EF4-FFF2-40B4-BE49-F238E27FC236}">
                <a16:creationId xmlns:a16="http://schemas.microsoft.com/office/drawing/2014/main" id="{98E68CC0-93A6-4B27-BFD6-32398D3DCFC6}"/>
              </a:ext>
            </a:extLst>
          </p:cNvPr>
          <p:cNvSpPr>
            <a:spLocks noChangeShapeType="1"/>
          </p:cNvSpPr>
          <p:nvPr/>
        </p:nvSpPr>
        <p:spPr bwMode="auto">
          <a:xfrm>
            <a:off x="4350379" y="5252516"/>
            <a:ext cx="2376488" cy="0"/>
          </a:xfrm>
          <a:prstGeom prst="line">
            <a:avLst/>
          </a:prstGeom>
          <a:noFill/>
          <a:ln w="9525">
            <a:solidFill>
              <a:schemeClr val="tx1"/>
            </a:solidFill>
            <a:round/>
            <a:headEnd/>
            <a:tailEnd/>
          </a:ln>
          <a:effectLst/>
        </p:spPr>
        <p:txBody>
          <a:bodyPr/>
          <a:lstStyle/>
          <a:p>
            <a:endParaRPr lang="es-CO"/>
          </a:p>
        </p:txBody>
      </p:sp>
      <p:sp>
        <p:nvSpPr>
          <p:cNvPr id="187" name="Text Box 35">
            <a:extLst>
              <a:ext uri="{FF2B5EF4-FFF2-40B4-BE49-F238E27FC236}">
                <a16:creationId xmlns:a16="http://schemas.microsoft.com/office/drawing/2014/main" id="{CC674002-D87B-42F6-BB2B-7FAC1A330B02}"/>
              </a:ext>
            </a:extLst>
          </p:cNvPr>
          <p:cNvSpPr txBox="1">
            <a:spLocks noChangeArrowheads="1"/>
          </p:cNvSpPr>
          <p:nvPr/>
        </p:nvSpPr>
        <p:spPr bwMode="auto">
          <a:xfrm>
            <a:off x="4487415" y="3883794"/>
            <a:ext cx="1338828" cy="246221"/>
          </a:xfrm>
          <a:prstGeom prst="rect">
            <a:avLst/>
          </a:prstGeom>
          <a:noFill/>
          <a:ln w="9525">
            <a:noFill/>
            <a:miter lim="800000"/>
            <a:headEnd/>
            <a:tailEnd/>
          </a:ln>
          <a:effectLst/>
        </p:spPr>
        <p:txBody>
          <a:bodyPr wrap="none">
            <a:spAutoFit/>
          </a:bodyPr>
          <a:lstStyle/>
          <a:p>
            <a:pPr algn="ctr" eaLnBrk="0" hangingPunct="0"/>
            <a:r>
              <a:rPr lang="es-ES_tradnl" sz="1000" b="1" dirty="0"/>
              <a:t>AUTORIZACIONES</a:t>
            </a:r>
          </a:p>
        </p:txBody>
      </p:sp>
      <p:sp>
        <p:nvSpPr>
          <p:cNvPr id="188" name="Text Box 775">
            <a:extLst>
              <a:ext uri="{FF2B5EF4-FFF2-40B4-BE49-F238E27FC236}">
                <a16:creationId xmlns:a16="http://schemas.microsoft.com/office/drawing/2014/main" id="{CB094A90-5041-400D-B801-3C987EB88137}"/>
              </a:ext>
            </a:extLst>
          </p:cNvPr>
          <p:cNvSpPr txBox="1">
            <a:spLocks noChangeArrowheads="1"/>
          </p:cNvSpPr>
          <p:nvPr/>
        </p:nvSpPr>
        <p:spPr bwMode="auto">
          <a:xfrm>
            <a:off x="3413754" y="5287119"/>
            <a:ext cx="3429000" cy="707886"/>
          </a:xfrm>
          <a:prstGeom prst="rect">
            <a:avLst/>
          </a:prstGeom>
          <a:noFill/>
          <a:ln w="9525">
            <a:noFill/>
            <a:miter lim="800000"/>
            <a:headEnd/>
            <a:tailEnd/>
          </a:ln>
          <a:effectLst/>
        </p:spPr>
        <p:txBody>
          <a:bodyPr>
            <a:spAutoFit/>
          </a:bodyPr>
          <a:lstStyle/>
          <a:p>
            <a:pPr algn="just" eaLnBrk="0" hangingPunct="0"/>
            <a:r>
              <a:rPr lang="es-ES_tradnl" sz="800" dirty="0"/>
              <a:t>Las personas listadas a continuación son las únicas que pueden permanecer dentro del área aislada con cinta. Los espacios en blanco deben ser tachados o anulados de lo contrario el permiso se anula.</a:t>
            </a:r>
          </a:p>
          <a:p>
            <a:pPr algn="ctr" eaLnBrk="0" hangingPunct="0"/>
            <a:endParaRPr lang="es-ES_tradnl" sz="800" b="1" dirty="0"/>
          </a:p>
          <a:p>
            <a:pPr algn="ctr" eaLnBrk="0" hangingPunct="0"/>
            <a:r>
              <a:rPr lang="es-ES_tradnl" sz="800" b="1" dirty="0"/>
              <a:t>Personal involucrado (Nombres legibles) Verificar Carnet al </a:t>
            </a:r>
            <a:r>
              <a:rPr lang="es-ES_tradnl" sz="800" b="1" dirty="0" err="1"/>
              <a:t>dia</a:t>
            </a:r>
            <a:r>
              <a:rPr lang="es-ES_tradnl" sz="800" b="1" dirty="0"/>
              <a:t>.</a:t>
            </a:r>
          </a:p>
        </p:txBody>
      </p:sp>
      <p:sp>
        <p:nvSpPr>
          <p:cNvPr id="189" name="Text Box 815">
            <a:extLst>
              <a:ext uri="{FF2B5EF4-FFF2-40B4-BE49-F238E27FC236}">
                <a16:creationId xmlns:a16="http://schemas.microsoft.com/office/drawing/2014/main" id="{66533A2E-ABFB-4367-8F0D-BF92064B7B21}"/>
              </a:ext>
            </a:extLst>
          </p:cNvPr>
          <p:cNvSpPr txBox="1">
            <a:spLocks noChangeArrowheads="1"/>
          </p:cNvSpPr>
          <p:nvPr/>
        </p:nvSpPr>
        <p:spPr bwMode="auto">
          <a:xfrm>
            <a:off x="5157360" y="6995205"/>
            <a:ext cx="1512000" cy="184150"/>
          </a:xfrm>
          <a:prstGeom prst="rect">
            <a:avLst/>
          </a:prstGeom>
          <a:noFill/>
          <a:ln w="9525">
            <a:noFill/>
            <a:miter lim="800000"/>
            <a:headEnd/>
            <a:tailEnd/>
          </a:ln>
          <a:effectLst/>
        </p:spPr>
        <p:txBody>
          <a:bodyPr wrap="square">
            <a:spAutoFit/>
          </a:bodyPr>
          <a:lstStyle/>
          <a:p>
            <a:pPr algn="ctr" eaLnBrk="0" hangingPunct="0"/>
            <a:r>
              <a:rPr lang="es-ES_tradnl" sz="600" b="1" dirty="0"/>
              <a:t>Otro</a:t>
            </a:r>
          </a:p>
        </p:txBody>
      </p:sp>
      <p:sp>
        <p:nvSpPr>
          <p:cNvPr id="190" name="Line 817">
            <a:extLst>
              <a:ext uri="{FF2B5EF4-FFF2-40B4-BE49-F238E27FC236}">
                <a16:creationId xmlns:a16="http://schemas.microsoft.com/office/drawing/2014/main" id="{15021FF8-8B56-4481-89E7-72DDEEF3E24D}"/>
              </a:ext>
            </a:extLst>
          </p:cNvPr>
          <p:cNvSpPr>
            <a:spLocks noChangeShapeType="1"/>
          </p:cNvSpPr>
          <p:nvPr/>
        </p:nvSpPr>
        <p:spPr bwMode="auto">
          <a:xfrm>
            <a:off x="3529642" y="6980138"/>
            <a:ext cx="1512000" cy="0"/>
          </a:xfrm>
          <a:prstGeom prst="line">
            <a:avLst/>
          </a:prstGeom>
          <a:noFill/>
          <a:ln w="9525">
            <a:solidFill>
              <a:schemeClr val="tx1"/>
            </a:solidFill>
            <a:round/>
            <a:headEnd/>
            <a:tailEnd/>
          </a:ln>
          <a:effectLst/>
        </p:spPr>
        <p:txBody>
          <a:bodyPr wrap="none" anchor="ctr"/>
          <a:lstStyle/>
          <a:p>
            <a:endParaRPr lang="es-CO"/>
          </a:p>
        </p:txBody>
      </p:sp>
      <p:sp>
        <p:nvSpPr>
          <p:cNvPr id="191" name="Line 756">
            <a:extLst>
              <a:ext uri="{FF2B5EF4-FFF2-40B4-BE49-F238E27FC236}">
                <a16:creationId xmlns:a16="http://schemas.microsoft.com/office/drawing/2014/main" id="{0F1CF1E6-F73F-468B-93F3-C6D8B3512C73}"/>
              </a:ext>
            </a:extLst>
          </p:cNvPr>
          <p:cNvSpPr>
            <a:spLocks noChangeShapeType="1"/>
          </p:cNvSpPr>
          <p:nvPr/>
        </p:nvSpPr>
        <p:spPr bwMode="auto">
          <a:xfrm>
            <a:off x="3502654" y="3667770"/>
            <a:ext cx="3223543" cy="0"/>
          </a:xfrm>
          <a:prstGeom prst="line">
            <a:avLst/>
          </a:prstGeom>
          <a:noFill/>
          <a:ln w="9525">
            <a:solidFill>
              <a:schemeClr val="tx1"/>
            </a:solidFill>
            <a:round/>
            <a:headEnd/>
            <a:tailEnd/>
          </a:ln>
          <a:effectLst/>
        </p:spPr>
        <p:txBody>
          <a:bodyPr/>
          <a:lstStyle/>
          <a:p>
            <a:endParaRPr lang="es-CO"/>
          </a:p>
        </p:txBody>
      </p:sp>
      <p:sp>
        <p:nvSpPr>
          <p:cNvPr id="192" name="Line 69">
            <a:extLst>
              <a:ext uri="{FF2B5EF4-FFF2-40B4-BE49-F238E27FC236}">
                <a16:creationId xmlns:a16="http://schemas.microsoft.com/office/drawing/2014/main" id="{DF095B14-5743-4381-BD0B-7BC08C735763}"/>
              </a:ext>
            </a:extLst>
          </p:cNvPr>
          <p:cNvSpPr>
            <a:spLocks noChangeShapeType="1"/>
          </p:cNvSpPr>
          <p:nvPr/>
        </p:nvSpPr>
        <p:spPr bwMode="auto">
          <a:xfrm>
            <a:off x="4375779" y="8512278"/>
            <a:ext cx="2279650" cy="0"/>
          </a:xfrm>
          <a:prstGeom prst="line">
            <a:avLst/>
          </a:prstGeom>
          <a:noFill/>
          <a:ln w="9525">
            <a:solidFill>
              <a:schemeClr val="tx1"/>
            </a:solidFill>
            <a:round/>
            <a:headEnd/>
            <a:tailEnd/>
          </a:ln>
          <a:effectLst/>
        </p:spPr>
        <p:txBody>
          <a:bodyPr wrap="none" anchor="ctr"/>
          <a:lstStyle/>
          <a:p>
            <a:endParaRPr lang="es-CO"/>
          </a:p>
        </p:txBody>
      </p:sp>
      <p:sp>
        <p:nvSpPr>
          <p:cNvPr id="193" name="Text Box 68">
            <a:extLst>
              <a:ext uri="{FF2B5EF4-FFF2-40B4-BE49-F238E27FC236}">
                <a16:creationId xmlns:a16="http://schemas.microsoft.com/office/drawing/2014/main" id="{9C9B5FB8-D583-4581-B20E-7D82305CA77B}"/>
              </a:ext>
            </a:extLst>
          </p:cNvPr>
          <p:cNvSpPr txBox="1">
            <a:spLocks noChangeArrowheads="1"/>
          </p:cNvSpPr>
          <p:nvPr/>
        </p:nvSpPr>
        <p:spPr bwMode="auto">
          <a:xfrm>
            <a:off x="3419038" y="8368262"/>
            <a:ext cx="1075010" cy="219418"/>
          </a:xfrm>
          <a:prstGeom prst="rect">
            <a:avLst/>
          </a:prstGeom>
          <a:noFill/>
          <a:ln w="9525">
            <a:noFill/>
            <a:miter lim="800000"/>
            <a:headEnd/>
            <a:tailEnd/>
          </a:ln>
          <a:effectLst/>
        </p:spPr>
        <p:txBody>
          <a:bodyPr wrap="square">
            <a:spAutoFit/>
          </a:bodyPr>
          <a:lstStyle/>
          <a:p>
            <a:pPr algn="ctr" eaLnBrk="0" hangingPunct="0"/>
            <a:r>
              <a:rPr lang="es-ES_tradnl" sz="800" b="1" dirty="0"/>
              <a:t>Observaciones: </a:t>
            </a:r>
          </a:p>
        </p:txBody>
      </p:sp>
      <p:sp>
        <p:nvSpPr>
          <p:cNvPr id="194" name="Line 69">
            <a:extLst>
              <a:ext uri="{FF2B5EF4-FFF2-40B4-BE49-F238E27FC236}">
                <a16:creationId xmlns:a16="http://schemas.microsoft.com/office/drawing/2014/main" id="{BEE06F42-2AF8-46B4-9F72-4C90836016E0}"/>
              </a:ext>
            </a:extLst>
          </p:cNvPr>
          <p:cNvSpPr>
            <a:spLocks noChangeShapeType="1"/>
          </p:cNvSpPr>
          <p:nvPr/>
        </p:nvSpPr>
        <p:spPr bwMode="auto">
          <a:xfrm>
            <a:off x="3492174" y="8748464"/>
            <a:ext cx="3175954" cy="0"/>
          </a:xfrm>
          <a:prstGeom prst="line">
            <a:avLst/>
          </a:prstGeom>
          <a:noFill/>
          <a:ln w="9525">
            <a:solidFill>
              <a:schemeClr val="tx1"/>
            </a:solidFill>
            <a:round/>
            <a:headEnd/>
            <a:tailEnd/>
          </a:ln>
          <a:effectLst/>
        </p:spPr>
        <p:txBody>
          <a:bodyPr wrap="none" anchor="ctr"/>
          <a:lstStyle/>
          <a:p>
            <a:endParaRPr lang="es-CO"/>
          </a:p>
        </p:txBody>
      </p:sp>
      <p:sp>
        <p:nvSpPr>
          <p:cNvPr id="195" name="Rectangle 479">
            <a:extLst>
              <a:ext uri="{FF2B5EF4-FFF2-40B4-BE49-F238E27FC236}">
                <a16:creationId xmlns:a16="http://schemas.microsoft.com/office/drawing/2014/main" id="{D612C411-0449-4526-8CC3-AAEEF107ACD0}"/>
              </a:ext>
            </a:extLst>
          </p:cNvPr>
          <p:cNvSpPr>
            <a:spLocks noChangeArrowheads="1"/>
          </p:cNvSpPr>
          <p:nvPr/>
        </p:nvSpPr>
        <p:spPr bwMode="auto">
          <a:xfrm>
            <a:off x="3441312" y="4698265"/>
            <a:ext cx="3429000" cy="214313"/>
          </a:xfrm>
          <a:prstGeom prst="rect">
            <a:avLst/>
          </a:prstGeom>
          <a:noFill/>
          <a:ln w="9525">
            <a:noFill/>
            <a:miter lim="800000"/>
            <a:headEnd/>
            <a:tailEnd/>
          </a:ln>
        </p:spPr>
        <p:txBody>
          <a:bodyPr lIns="92075" tIns="46038" rIns="92075" bIns="46038">
            <a:spAutoFit/>
          </a:bodyPr>
          <a:lstStyle/>
          <a:p>
            <a:pPr algn="ctr" eaLnBrk="0" hangingPunct="0"/>
            <a:r>
              <a:rPr lang="es-ES_tradnl" sz="800" b="1" dirty="0">
                <a:latin typeface="Arial" charset="0"/>
              </a:rPr>
              <a:t>Nombre y Firma del Emisor Contratista:</a:t>
            </a:r>
          </a:p>
        </p:txBody>
      </p:sp>
      <p:sp>
        <p:nvSpPr>
          <p:cNvPr id="196" name="Line 489">
            <a:extLst>
              <a:ext uri="{FF2B5EF4-FFF2-40B4-BE49-F238E27FC236}">
                <a16:creationId xmlns:a16="http://schemas.microsoft.com/office/drawing/2014/main" id="{21AA1B21-CDB9-4ACF-97F3-0A28D3E126B3}"/>
              </a:ext>
            </a:extLst>
          </p:cNvPr>
          <p:cNvSpPr>
            <a:spLocks noChangeShapeType="1"/>
          </p:cNvSpPr>
          <p:nvPr/>
        </p:nvSpPr>
        <p:spPr bwMode="auto">
          <a:xfrm>
            <a:off x="3512750" y="4696554"/>
            <a:ext cx="3241675" cy="0"/>
          </a:xfrm>
          <a:prstGeom prst="line">
            <a:avLst/>
          </a:prstGeom>
          <a:noFill/>
          <a:ln w="28575" cap="sq">
            <a:solidFill>
              <a:schemeClr val="tx1"/>
            </a:solidFill>
            <a:round/>
            <a:headEnd type="none" w="sm" len="sm"/>
            <a:tailEnd type="none" w="sm" len="sm"/>
          </a:ln>
        </p:spPr>
        <p:txBody>
          <a:bodyPr/>
          <a:lstStyle/>
          <a:p>
            <a:endParaRPr lang="es-CO"/>
          </a:p>
        </p:txBody>
      </p:sp>
      <p:sp>
        <p:nvSpPr>
          <p:cNvPr id="198" name="Line 69">
            <a:extLst>
              <a:ext uri="{FF2B5EF4-FFF2-40B4-BE49-F238E27FC236}">
                <a16:creationId xmlns:a16="http://schemas.microsoft.com/office/drawing/2014/main" id="{DCC9180C-4381-47FF-AB13-F0547937C2EB}"/>
              </a:ext>
            </a:extLst>
          </p:cNvPr>
          <p:cNvSpPr>
            <a:spLocks noChangeShapeType="1"/>
          </p:cNvSpPr>
          <p:nvPr/>
        </p:nvSpPr>
        <p:spPr bwMode="auto">
          <a:xfrm>
            <a:off x="3501008" y="8964488"/>
            <a:ext cx="3175954" cy="0"/>
          </a:xfrm>
          <a:prstGeom prst="line">
            <a:avLst/>
          </a:prstGeom>
          <a:noFill/>
          <a:ln w="9525">
            <a:solidFill>
              <a:schemeClr val="tx1"/>
            </a:solidFill>
            <a:round/>
            <a:headEnd/>
            <a:tailEnd/>
          </a:ln>
          <a:effectLst/>
        </p:spPr>
        <p:txBody>
          <a:bodyPr wrap="none" anchor="ctr"/>
          <a:lstStyle/>
          <a:p>
            <a:endParaRPr lang="es-CO"/>
          </a:p>
        </p:txBody>
      </p:sp>
      <p:sp>
        <p:nvSpPr>
          <p:cNvPr id="199" name="Line 470">
            <a:extLst>
              <a:ext uri="{FF2B5EF4-FFF2-40B4-BE49-F238E27FC236}">
                <a16:creationId xmlns:a16="http://schemas.microsoft.com/office/drawing/2014/main" id="{A1F8E68C-C145-4504-AF4D-2AEAC76294F6}"/>
              </a:ext>
            </a:extLst>
          </p:cNvPr>
          <p:cNvSpPr>
            <a:spLocks noChangeShapeType="1"/>
          </p:cNvSpPr>
          <p:nvPr/>
        </p:nvSpPr>
        <p:spPr bwMode="auto">
          <a:xfrm>
            <a:off x="5157360" y="6616307"/>
            <a:ext cx="1512000" cy="0"/>
          </a:xfrm>
          <a:prstGeom prst="line">
            <a:avLst/>
          </a:prstGeom>
          <a:noFill/>
          <a:ln w="9525">
            <a:solidFill>
              <a:schemeClr val="tx1"/>
            </a:solidFill>
            <a:round/>
            <a:headEnd/>
            <a:tailEnd/>
          </a:ln>
          <a:effectLst/>
        </p:spPr>
        <p:txBody>
          <a:bodyPr wrap="none" anchor="ctr"/>
          <a:lstStyle/>
          <a:p>
            <a:endParaRPr lang="es-CO"/>
          </a:p>
        </p:txBody>
      </p:sp>
      <p:sp>
        <p:nvSpPr>
          <p:cNvPr id="200" name="Line 817">
            <a:extLst>
              <a:ext uri="{FF2B5EF4-FFF2-40B4-BE49-F238E27FC236}">
                <a16:creationId xmlns:a16="http://schemas.microsoft.com/office/drawing/2014/main" id="{7A264FB8-9DE5-4818-87EA-F68BFABF141B}"/>
              </a:ext>
            </a:extLst>
          </p:cNvPr>
          <p:cNvSpPr>
            <a:spLocks noChangeShapeType="1"/>
          </p:cNvSpPr>
          <p:nvPr/>
        </p:nvSpPr>
        <p:spPr bwMode="auto">
          <a:xfrm>
            <a:off x="3521354" y="6626943"/>
            <a:ext cx="1512000" cy="0"/>
          </a:xfrm>
          <a:prstGeom prst="line">
            <a:avLst/>
          </a:prstGeom>
          <a:noFill/>
          <a:ln w="9525">
            <a:solidFill>
              <a:schemeClr val="tx1"/>
            </a:solidFill>
            <a:round/>
            <a:headEnd/>
            <a:tailEnd/>
          </a:ln>
          <a:effectLst/>
        </p:spPr>
        <p:txBody>
          <a:bodyPr wrap="none" anchor="ctr"/>
          <a:lstStyle/>
          <a:p>
            <a:endParaRPr lang="es-CO"/>
          </a:p>
        </p:txBody>
      </p:sp>
      <p:sp>
        <p:nvSpPr>
          <p:cNvPr id="201" name="Line 470">
            <a:extLst>
              <a:ext uri="{FF2B5EF4-FFF2-40B4-BE49-F238E27FC236}">
                <a16:creationId xmlns:a16="http://schemas.microsoft.com/office/drawing/2014/main" id="{8D742D56-55B3-4D52-BBC0-6311C7C345EE}"/>
              </a:ext>
            </a:extLst>
          </p:cNvPr>
          <p:cNvSpPr>
            <a:spLocks noChangeShapeType="1"/>
          </p:cNvSpPr>
          <p:nvPr/>
        </p:nvSpPr>
        <p:spPr bwMode="auto">
          <a:xfrm>
            <a:off x="5157360" y="6228184"/>
            <a:ext cx="1512000" cy="0"/>
          </a:xfrm>
          <a:prstGeom prst="line">
            <a:avLst/>
          </a:prstGeom>
          <a:noFill/>
          <a:ln w="9525">
            <a:solidFill>
              <a:schemeClr val="tx1"/>
            </a:solidFill>
            <a:round/>
            <a:headEnd/>
            <a:tailEnd/>
          </a:ln>
          <a:effectLst/>
        </p:spPr>
        <p:txBody>
          <a:bodyPr wrap="none" anchor="ctr"/>
          <a:lstStyle/>
          <a:p>
            <a:endParaRPr lang="es-CO"/>
          </a:p>
        </p:txBody>
      </p:sp>
      <p:sp>
        <p:nvSpPr>
          <p:cNvPr id="202" name="Line 817">
            <a:extLst>
              <a:ext uri="{FF2B5EF4-FFF2-40B4-BE49-F238E27FC236}">
                <a16:creationId xmlns:a16="http://schemas.microsoft.com/office/drawing/2014/main" id="{E4695F0B-B15C-4081-84EE-5C81AAC7035D}"/>
              </a:ext>
            </a:extLst>
          </p:cNvPr>
          <p:cNvSpPr>
            <a:spLocks noChangeShapeType="1"/>
          </p:cNvSpPr>
          <p:nvPr/>
        </p:nvSpPr>
        <p:spPr bwMode="auto">
          <a:xfrm>
            <a:off x="3512750" y="6228184"/>
            <a:ext cx="1512000" cy="0"/>
          </a:xfrm>
          <a:prstGeom prst="line">
            <a:avLst/>
          </a:prstGeom>
          <a:noFill/>
          <a:ln w="9525">
            <a:solidFill>
              <a:schemeClr val="tx1"/>
            </a:solidFill>
            <a:round/>
            <a:headEnd/>
            <a:tailEnd/>
          </a:ln>
          <a:effectLst/>
        </p:spPr>
        <p:txBody>
          <a:bodyPr wrap="none" anchor="ctr"/>
          <a:lstStyle/>
          <a:p>
            <a:endParaRPr lang="es-CO"/>
          </a:p>
        </p:txBody>
      </p:sp>
      <p:sp>
        <p:nvSpPr>
          <p:cNvPr id="203" name="Text Box 65">
            <a:extLst>
              <a:ext uri="{FF2B5EF4-FFF2-40B4-BE49-F238E27FC236}">
                <a16:creationId xmlns:a16="http://schemas.microsoft.com/office/drawing/2014/main" id="{ED283AD7-7F7C-4D5F-B4AA-5D026B8A4242}"/>
              </a:ext>
            </a:extLst>
          </p:cNvPr>
          <p:cNvSpPr txBox="1">
            <a:spLocks noChangeArrowheads="1"/>
          </p:cNvSpPr>
          <p:nvPr/>
        </p:nvSpPr>
        <p:spPr bwMode="auto">
          <a:xfrm>
            <a:off x="3473624" y="7308884"/>
            <a:ext cx="3173920" cy="215444"/>
          </a:xfrm>
          <a:prstGeom prst="rect">
            <a:avLst/>
          </a:prstGeom>
          <a:noFill/>
          <a:ln w="9525">
            <a:noFill/>
            <a:miter lim="800000"/>
            <a:headEnd/>
            <a:tailEnd/>
          </a:ln>
          <a:effectLst/>
        </p:spPr>
        <p:txBody>
          <a:bodyPr wrap="square">
            <a:spAutoFit/>
          </a:bodyPr>
          <a:lstStyle/>
          <a:p>
            <a:pPr algn="ctr" eaLnBrk="0" hangingPunct="0"/>
            <a:r>
              <a:rPr lang="es-ES_tradnl" sz="800" b="1" dirty="0"/>
              <a:t>         Nombre y Firma Responsable Contratista</a:t>
            </a:r>
          </a:p>
        </p:txBody>
      </p:sp>
      <p:sp>
        <p:nvSpPr>
          <p:cNvPr id="204" name="Line 66">
            <a:extLst>
              <a:ext uri="{FF2B5EF4-FFF2-40B4-BE49-F238E27FC236}">
                <a16:creationId xmlns:a16="http://schemas.microsoft.com/office/drawing/2014/main" id="{37EDB5A7-E689-4B8F-8F3A-7C813FE9E5D0}"/>
              </a:ext>
            </a:extLst>
          </p:cNvPr>
          <p:cNvSpPr>
            <a:spLocks noChangeShapeType="1"/>
          </p:cNvSpPr>
          <p:nvPr/>
        </p:nvSpPr>
        <p:spPr bwMode="auto">
          <a:xfrm>
            <a:off x="3484287" y="7308884"/>
            <a:ext cx="3175955" cy="0"/>
          </a:xfrm>
          <a:prstGeom prst="line">
            <a:avLst/>
          </a:prstGeom>
          <a:noFill/>
          <a:ln w="9525">
            <a:solidFill>
              <a:schemeClr val="tx1"/>
            </a:solidFill>
            <a:round/>
            <a:headEnd/>
            <a:tailEnd/>
          </a:ln>
          <a:effectLst/>
        </p:spPr>
        <p:txBody>
          <a:bodyPr wrap="none" anchor="ctr"/>
          <a:lstStyle/>
          <a:p>
            <a:endParaRPr lang="es-CO"/>
          </a:p>
        </p:txBody>
      </p:sp>
      <p:sp>
        <p:nvSpPr>
          <p:cNvPr id="64" name="Rectangle 3">
            <a:extLst>
              <a:ext uri="{FF2B5EF4-FFF2-40B4-BE49-F238E27FC236}">
                <a16:creationId xmlns:a16="http://schemas.microsoft.com/office/drawing/2014/main" id="{EA5418E1-D350-FE43-8D45-AEEA0443F990}"/>
              </a:ext>
            </a:extLst>
          </p:cNvPr>
          <p:cNvSpPr/>
          <p:nvPr/>
        </p:nvSpPr>
        <p:spPr>
          <a:xfrm>
            <a:off x="44624" y="8995846"/>
            <a:ext cx="3429000" cy="184666"/>
          </a:xfrm>
          <a:prstGeom prst="rect">
            <a:avLst/>
          </a:prstGeom>
        </p:spPr>
        <p:txBody>
          <a:bodyPr>
            <a:spAutoFit/>
          </a:bodyPr>
          <a:lstStyle/>
          <a:p>
            <a:pPr algn="ctr"/>
            <a:r>
              <a:rPr lang="es-ES" sz="600" b="1" dirty="0"/>
              <a:t>ESTE PERMISO QUEDA CANCELADO AL DARSE LA ORDEN DE EVACUACIÓN</a:t>
            </a:r>
            <a:endParaRPr lang="en-US" sz="600" b="1" dirty="0"/>
          </a:p>
        </p:txBody>
      </p:sp>
      <p:sp>
        <p:nvSpPr>
          <p:cNvPr id="65" name="Rectangle 820">
            <a:extLst>
              <a:ext uri="{FF2B5EF4-FFF2-40B4-BE49-F238E27FC236}">
                <a16:creationId xmlns:a16="http://schemas.microsoft.com/office/drawing/2014/main" id="{1FAF0633-6151-0D45-A35B-66252C5FBDBB}"/>
              </a:ext>
            </a:extLst>
          </p:cNvPr>
          <p:cNvSpPr>
            <a:spLocks noChangeArrowheads="1"/>
          </p:cNvSpPr>
          <p:nvPr/>
        </p:nvSpPr>
        <p:spPr bwMode="auto">
          <a:xfrm>
            <a:off x="5301208" y="56982"/>
            <a:ext cx="1431107" cy="338554"/>
          </a:xfrm>
          <a:prstGeom prst="rect">
            <a:avLst/>
          </a:prstGeom>
          <a:noFill/>
          <a:ln w="12700">
            <a:solidFill>
              <a:schemeClr val="tx1"/>
            </a:solidFill>
            <a:miter lim="800000"/>
            <a:headEnd type="none" w="sm" len="sm"/>
            <a:tailEnd type="none" w="sm" len="sm"/>
          </a:ln>
          <a:effectLst/>
        </p:spPr>
        <p:txBody>
          <a:bodyPr wrap="square">
            <a:spAutoFit/>
          </a:bodyPr>
          <a:lstStyle/>
          <a:p>
            <a:pPr algn="ctr"/>
            <a:r>
              <a:rPr lang="es-ES" sz="800" b="1" dirty="0">
                <a:latin typeface="Arial Unicode MS" pitchFamily="34" charset="-128"/>
              </a:rPr>
              <a:t>EMPRESA CONTRATISTA</a:t>
            </a:r>
          </a:p>
          <a:p>
            <a:pPr algn="ctr"/>
            <a:r>
              <a:rPr lang="es-ES" sz="800" b="1" dirty="0">
                <a:latin typeface="Arial Unicode MS" pitchFamily="34" charset="-128"/>
              </a:rPr>
              <a:t>________________________</a:t>
            </a:r>
          </a:p>
        </p:txBody>
      </p:sp>
    </p:spTree>
    <p:extLst>
      <p:ext uri="{BB962C8B-B14F-4D97-AF65-F5344CB8AC3E}">
        <p14:creationId xmlns:p14="http://schemas.microsoft.com/office/powerpoint/2010/main" val="34738878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Line 3"/>
          <p:cNvSpPr>
            <a:spLocks noChangeShapeType="1"/>
          </p:cNvSpPr>
          <p:nvPr/>
        </p:nvSpPr>
        <p:spPr bwMode="auto">
          <a:xfrm>
            <a:off x="3429000" y="1588"/>
            <a:ext cx="0" cy="9142412"/>
          </a:xfrm>
          <a:prstGeom prst="line">
            <a:avLst/>
          </a:prstGeom>
          <a:noFill/>
          <a:ln w="28575">
            <a:solidFill>
              <a:schemeClr val="tx1"/>
            </a:solidFill>
            <a:round/>
            <a:headEnd type="none" w="sm" len="sm"/>
            <a:tailEnd type="none" w="sm" len="sm"/>
          </a:ln>
        </p:spPr>
        <p:txBody>
          <a:bodyPr wrap="none" anchor="ctr"/>
          <a:lstStyle/>
          <a:p>
            <a:endParaRPr lang="es-CO"/>
          </a:p>
        </p:txBody>
      </p:sp>
      <p:sp>
        <p:nvSpPr>
          <p:cNvPr id="2057" name="Line 67"/>
          <p:cNvSpPr>
            <a:spLocks noChangeShapeType="1"/>
          </p:cNvSpPr>
          <p:nvPr/>
        </p:nvSpPr>
        <p:spPr bwMode="auto">
          <a:xfrm>
            <a:off x="6858000" y="1588"/>
            <a:ext cx="0" cy="9142412"/>
          </a:xfrm>
          <a:prstGeom prst="line">
            <a:avLst/>
          </a:prstGeom>
          <a:noFill/>
          <a:ln w="12700">
            <a:solidFill>
              <a:schemeClr val="tx1"/>
            </a:solidFill>
            <a:round/>
            <a:headEnd type="none" w="sm" len="sm"/>
            <a:tailEnd type="none" w="sm" len="sm"/>
          </a:ln>
        </p:spPr>
        <p:txBody>
          <a:bodyPr wrap="none" anchor="ctr"/>
          <a:lstStyle/>
          <a:p>
            <a:endParaRPr lang="es-CO"/>
          </a:p>
        </p:txBody>
      </p:sp>
      <p:sp>
        <p:nvSpPr>
          <p:cNvPr id="2205" name="Rectangle 1051"/>
          <p:cNvSpPr>
            <a:spLocks noChangeArrowheads="1"/>
          </p:cNvSpPr>
          <p:nvPr/>
        </p:nvSpPr>
        <p:spPr bwMode="auto">
          <a:xfrm>
            <a:off x="3429000" y="8915526"/>
            <a:ext cx="3429000" cy="308419"/>
          </a:xfrm>
          <a:prstGeom prst="rect">
            <a:avLst/>
          </a:prstGeom>
          <a:noFill/>
          <a:ln w="9525">
            <a:noFill/>
            <a:miter lim="800000"/>
            <a:headEnd/>
            <a:tailEnd/>
          </a:ln>
        </p:spPr>
        <p:txBody>
          <a:bodyPr lIns="92075" tIns="46038" rIns="92075" bIns="46038">
            <a:spAutoFit/>
          </a:bodyPr>
          <a:lstStyle/>
          <a:p>
            <a:pPr algn="ctr" eaLnBrk="0" hangingPunct="0"/>
            <a:r>
              <a:rPr lang="es-ES_tradnl" sz="700" b="1" dirty="0">
                <a:latin typeface="Arial" charset="0"/>
              </a:rPr>
              <a:t>ESTE PERMISO QUEDA CANCELADO AL ESCUCHARSE LA ALARMA DE EMERGENCIAS DE LA COMPAÑÍA</a:t>
            </a:r>
          </a:p>
        </p:txBody>
      </p:sp>
      <p:graphicFrame>
        <p:nvGraphicFramePr>
          <p:cNvPr id="2" name="Table 1"/>
          <p:cNvGraphicFramePr>
            <a:graphicFrameLocks noGrp="1"/>
          </p:cNvGraphicFramePr>
          <p:nvPr>
            <p:extLst>
              <p:ext uri="{D42A27DB-BD31-4B8C-83A1-F6EECF244321}">
                <p14:modId xmlns:p14="http://schemas.microsoft.com/office/powerpoint/2010/main" val="4196404416"/>
              </p:ext>
            </p:extLst>
          </p:nvPr>
        </p:nvGraphicFramePr>
        <p:xfrm>
          <a:off x="1" y="1588"/>
          <a:ext cx="3429000" cy="2967211"/>
        </p:xfrm>
        <a:graphic>
          <a:graphicData uri="http://schemas.openxmlformats.org/drawingml/2006/table">
            <a:tbl>
              <a:tblPr>
                <a:tableStyleId>{5940675A-B579-460E-94D1-54222C63F5DA}</a:tableStyleId>
              </a:tblPr>
              <a:tblGrid>
                <a:gridCol w="2191146">
                  <a:extLst>
                    <a:ext uri="{9D8B030D-6E8A-4147-A177-3AD203B41FA5}">
                      <a16:colId xmlns:a16="http://schemas.microsoft.com/office/drawing/2014/main" val="20000"/>
                    </a:ext>
                  </a:extLst>
                </a:gridCol>
                <a:gridCol w="206309">
                  <a:extLst>
                    <a:ext uri="{9D8B030D-6E8A-4147-A177-3AD203B41FA5}">
                      <a16:colId xmlns:a16="http://schemas.microsoft.com/office/drawing/2014/main" val="20001"/>
                    </a:ext>
                  </a:extLst>
                </a:gridCol>
                <a:gridCol w="206309">
                  <a:extLst>
                    <a:ext uri="{9D8B030D-6E8A-4147-A177-3AD203B41FA5}">
                      <a16:colId xmlns:a16="http://schemas.microsoft.com/office/drawing/2014/main" val="20002"/>
                    </a:ext>
                  </a:extLst>
                </a:gridCol>
                <a:gridCol w="206309">
                  <a:extLst>
                    <a:ext uri="{9D8B030D-6E8A-4147-A177-3AD203B41FA5}">
                      <a16:colId xmlns:a16="http://schemas.microsoft.com/office/drawing/2014/main" val="20003"/>
                    </a:ext>
                  </a:extLst>
                </a:gridCol>
                <a:gridCol w="206309">
                  <a:extLst>
                    <a:ext uri="{9D8B030D-6E8A-4147-A177-3AD203B41FA5}">
                      <a16:colId xmlns:a16="http://schemas.microsoft.com/office/drawing/2014/main" val="20004"/>
                    </a:ext>
                  </a:extLst>
                </a:gridCol>
                <a:gridCol w="206309">
                  <a:extLst>
                    <a:ext uri="{9D8B030D-6E8A-4147-A177-3AD203B41FA5}">
                      <a16:colId xmlns:a16="http://schemas.microsoft.com/office/drawing/2014/main" val="20005"/>
                    </a:ext>
                  </a:extLst>
                </a:gridCol>
                <a:gridCol w="206309">
                  <a:extLst>
                    <a:ext uri="{9D8B030D-6E8A-4147-A177-3AD203B41FA5}">
                      <a16:colId xmlns:a16="http://schemas.microsoft.com/office/drawing/2014/main" val="20006"/>
                    </a:ext>
                  </a:extLst>
                </a:gridCol>
              </a:tblGrid>
              <a:tr h="190500">
                <a:tc gridSpan="7">
                  <a:txBody>
                    <a:bodyPr/>
                    <a:lstStyle/>
                    <a:p>
                      <a:pPr algn="ctr" fontAlgn="ctr"/>
                      <a:r>
                        <a:rPr lang="en-US" sz="800" u="none" strike="noStrike" dirty="0">
                          <a:effectLst/>
                        </a:rPr>
                        <a:t>PRE-USO ESLINGAS</a:t>
                      </a:r>
                      <a:endParaRPr lang="en-US" sz="800" b="1" i="0" u="none" strike="noStrike" dirty="0">
                        <a:solidFill>
                          <a:srgbClr val="000000"/>
                        </a:solidFill>
                        <a:effectLst/>
                        <a:latin typeface="Calibri"/>
                      </a:endParaRPr>
                    </a:p>
                  </a:txBody>
                  <a:tcPr marL="9525" marR="9525" marT="9525"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90500">
                <a:tc>
                  <a:txBody>
                    <a:bodyPr/>
                    <a:lstStyle/>
                    <a:p>
                      <a:pPr algn="ctr" fontAlgn="ctr"/>
                      <a:r>
                        <a:rPr lang="pt-BR" sz="800" u="none" strike="noStrike">
                          <a:effectLst/>
                        </a:rPr>
                        <a:t>No. de Eslinga o cadena:</a:t>
                      </a:r>
                      <a:endParaRPr lang="pt-BR" sz="800" b="1" i="0" u="none" strike="noStrike">
                        <a:solidFill>
                          <a:srgbClr val="000000"/>
                        </a:solidFill>
                        <a:effectLst/>
                        <a:latin typeface="Calibri"/>
                      </a:endParaRPr>
                    </a:p>
                  </a:txBody>
                  <a:tcPr marL="9525" marR="9525" marT="9525" marB="0" anchor="ctr"/>
                </a:tc>
                <a:tc gridSpan="3">
                  <a:txBody>
                    <a:bodyPr/>
                    <a:lstStyle/>
                    <a:p>
                      <a:pPr algn="l" fontAlgn="ctr"/>
                      <a:r>
                        <a:rPr lang="en-US" sz="800" u="none" strike="noStrike">
                          <a:effectLst/>
                        </a:rPr>
                        <a:t>No. </a:t>
                      </a:r>
                      <a:endParaRPr lang="en-US" sz="800" b="1" i="0" u="none" strike="noStrike">
                        <a:solidFill>
                          <a:srgbClr val="000000"/>
                        </a:solidFill>
                        <a:effectLst/>
                        <a:latin typeface="Calibri"/>
                      </a:endParaRPr>
                    </a:p>
                  </a:txBody>
                  <a:tcPr marL="9525" marR="9525" marT="9525" marB="0" anchor="ctr"/>
                </a:tc>
                <a:tc hMerge="1">
                  <a:txBody>
                    <a:bodyPr/>
                    <a:lstStyle/>
                    <a:p>
                      <a:endParaRPr lang="en-US"/>
                    </a:p>
                  </a:txBody>
                  <a:tcPr/>
                </a:tc>
                <a:tc hMerge="1">
                  <a:txBody>
                    <a:bodyPr/>
                    <a:lstStyle/>
                    <a:p>
                      <a:endParaRPr lang="en-US"/>
                    </a:p>
                  </a:txBody>
                  <a:tcPr/>
                </a:tc>
                <a:tc gridSpan="3">
                  <a:txBody>
                    <a:bodyPr/>
                    <a:lstStyle/>
                    <a:p>
                      <a:pPr algn="l" fontAlgn="ctr"/>
                      <a:r>
                        <a:rPr lang="en-US" sz="800" u="none" strike="noStrike">
                          <a:effectLst/>
                        </a:rPr>
                        <a:t>No. </a:t>
                      </a:r>
                      <a:endParaRPr lang="en-US" sz="800" b="1" i="0" u="none" strike="noStrike">
                        <a:solidFill>
                          <a:srgbClr val="000000"/>
                        </a:solidFill>
                        <a:effectLst/>
                        <a:latin typeface="Calibri"/>
                      </a:endParaRPr>
                    </a:p>
                  </a:txBody>
                  <a:tcPr marL="9525" marR="9525" marT="9525" marB="0" anchor="ct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190500">
                <a:tc>
                  <a:txBody>
                    <a:bodyPr/>
                    <a:lstStyle/>
                    <a:p>
                      <a:pPr algn="ctr" fontAlgn="ctr"/>
                      <a:r>
                        <a:rPr lang="en-US" sz="800" u="none" strike="noStrike">
                          <a:effectLst/>
                        </a:rPr>
                        <a:t>Parámetro de revisión</a:t>
                      </a:r>
                      <a:endParaRPr lang="en-US" sz="800" b="1"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SI</a:t>
                      </a:r>
                      <a:endParaRPr lang="en-US" sz="800" b="1"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NO</a:t>
                      </a:r>
                      <a:endParaRPr lang="en-US" sz="800" b="1"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NA</a:t>
                      </a:r>
                      <a:endParaRPr lang="en-US" sz="800" b="1"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SI</a:t>
                      </a:r>
                      <a:endParaRPr lang="en-US" sz="800" b="1"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NO</a:t>
                      </a:r>
                      <a:endParaRPr lang="en-US" sz="800" b="1"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NA</a:t>
                      </a:r>
                      <a:endParaRPr lang="en-US" sz="800" b="1"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02"/>
                  </a:ext>
                </a:extLst>
              </a:tr>
              <a:tr h="285750">
                <a:tc>
                  <a:txBody>
                    <a:bodyPr/>
                    <a:lstStyle/>
                    <a:p>
                      <a:pPr algn="l" fontAlgn="ctr"/>
                      <a:r>
                        <a:rPr lang="es-ES" sz="800" u="none" strike="noStrike" dirty="0">
                          <a:effectLst/>
                        </a:rPr>
                        <a:t>Se almacenan en lugar seco, ventilado y libre de atmósferas corrosivas o polvorientas</a:t>
                      </a:r>
                      <a:endParaRPr lang="es-ES" sz="800" b="0" i="0" u="none" strike="noStrike" dirty="0">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03"/>
                  </a:ext>
                </a:extLst>
              </a:tr>
              <a:tr h="328786">
                <a:tc>
                  <a:txBody>
                    <a:bodyPr/>
                    <a:lstStyle/>
                    <a:p>
                      <a:pPr algn="l" fontAlgn="ctr"/>
                      <a:r>
                        <a:rPr lang="es-ES" sz="800" u="none" strike="noStrike" dirty="0">
                          <a:effectLst/>
                        </a:rPr>
                        <a:t>Se evita contacto directo con el suelo, bordes filosos, luz solar y temperatura elevada</a:t>
                      </a:r>
                      <a:endParaRPr lang="es-ES" sz="800" b="0" i="0" u="none" strike="noStrike" dirty="0">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04"/>
                  </a:ext>
                </a:extLst>
              </a:tr>
              <a:tr h="190500">
                <a:tc>
                  <a:txBody>
                    <a:bodyPr/>
                    <a:lstStyle/>
                    <a:p>
                      <a:pPr algn="l" fontAlgn="ctr"/>
                      <a:r>
                        <a:rPr lang="en-US" sz="800" u="none" strike="noStrike" dirty="0" err="1">
                          <a:effectLst/>
                        </a:rPr>
                        <a:t>Libres</a:t>
                      </a:r>
                      <a:r>
                        <a:rPr lang="en-US" sz="800" u="none" strike="noStrike" dirty="0">
                          <a:effectLst/>
                        </a:rPr>
                        <a:t> de </a:t>
                      </a:r>
                      <a:r>
                        <a:rPr lang="en-US" sz="800" u="none" strike="noStrike" dirty="0" err="1">
                          <a:effectLst/>
                        </a:rPr>
                        <a:t>roturas</a:t>
                      </a:r>
                      <a:r>
                        <a:rPr lang="en-US" sz="800" u="none" strike="noStrike" dirty="0">
                          <a:effectLst/>
                        </a:rPr>
                        <a:t> </a:t>
                      </a:r>
                      <a:r>
                        <a:rPr lang="en-US" sz="800" u="none" strike="noStrike" dirty="0" err="1">
                          <a:effectLst/>
                        </a:rPr>
                        <a:t>visibles</a:t>
                      </a:r>
                      <a:r>
                        <a:rPr lang="en-US" sz="800" u="none" strike="noStrike" dirty="0">
                          <a:effectLst/>
                        </a:rPr>
                        <a:t>, </a:t>
                      </a:r>
                      <a:r>
                        <a:rPr lang="en-US" sz="800" u="none" strike="noStrike" dirty="0" err="1">
                          <a:effectLst/>
                        </a:rPr>
                        <a:t>grietas</a:t>
                      </a:r>
                      <a:r>
                        <a:rPr lang="en-US" sz="800" u="none" strike="noStrike" dirty="0">
                          <a:effectLst/>
                        </a:rPr>
                        <a:t>, </a:t>
                      </a:r>
                      <a:r>
                        <a:rPr lang="en-US" sz="800" u="none" strike="noStrike" dirty="0" err="1">
                          <a:effectLst/>
                        </a:rPr>
                        <a:t>deformaciones</a:t>
                      </a:r>
                      <a:r>
                        <a:rPr lang="en-US" sz="800" u="none" strike="noStrike" dirty="0">
                          <a:effectLst/>
                        </a:rPr>
                        <a:t>, </a:t>
                      </a:r>
                      <a:r>
                        <a:rPr lang="en-US" sz="800" u="none" strike="noStrike" dirty="0" err="1">
                          <a:effectLst/>
                        </a:rPr>
                        <a:t>aplastamientos</a:t>
                      </a:r>
                      <a:r>
                        <a:rPr lang="en-US" sz="800" u="none" strike="noStrike" baseline="0" dirty="0">
                          <a:effectLst/>
                        </a:rPr>
                        <a:t> o </a:t>
                      </a:r>
                      <a:r>
                        <a:rPr lang="en-US" sz="800" u="none" strike="noStrike" baseline="0" dirty="0" err="1">
                          <a:effectLst/>
                        </a:rPr>
                        <a:t>zonas</a:t>
                      </a:r>
                      <a:r>
                        <a:rPr lang="en-US" sz="800" u="none" strike="noStrike" baseline="0" dirty="0">
                          <a:effectLst/>
                        </a:rPr>
                        <a:t> </a:t>
                      </a:r>
                      <a:r>
                        <a:rPr lang="en-US" sz="800" u="none" strike="noStrike" baseline="0" dirty="0" err="1">
                          <a:effectLst/>
                        </a:rPr>
                        <a:t>aplanadas</a:t>
                      </a:r>
                      <a:r>
                        <a:rPr lang="en-US" sz="800" u="none" strike="noStrike" baseline="0" dirty="0">
                          <a:effectLst/>
                        </a:rPr>
                        <a:t> </a:t>
                      </a:r>
                      <a:r>
                        <a:rPr lang="en-US" sz="800" u="none" strike="noStrike" baseline="0" dirty="0" err="1">
                          <a:effectLst/>
                        </a:rPr>
                        <a:t>por</a:t>
                      </a:r>
                      <a:r>
                        <a:rPr lang="en-US" sz="800" u="none" strike="noStrike" baseline="0" dirty="0">
                          <a:effectLst/>
                        </a:rPr>
                        <a:t> </a:t>
                      </a:r>
                      <a:r>
                        <a:rPr lang="en-US" sz="800" u="none" strike="noStrike" baseline="0" dirty="0" err="1">
                          <a:effectLst/>
                        </a:rPr>
                        <a:t>desgaste</a:t>
                      </a:r>
                      <a:endParaRPr lang="en-US" sz="800" b="0" i="0" u="none" strike="noStrike" dirty="0">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05"/>
                  </a:ext>
                </a:extLst>
              </a:tr>
              <a:tr h="285750">
                <a:tc>
                  <a:txBody>
                    <a:bodyPr/>
                    <a:lstStyle/>
                    <a:p>
                      <a:pPr algn="l" fontAlgn="ctr"/>
                      <a:r>
                        <a:rPr lang="es-ES" sz="800" u="none" strike="noStrike" dirty="0">
                          <a:effectLst/>
                        </a:rPr>
                        <a:t>Libre de tramos del 10% del largo del cable con disminución del diámetro</a:t>
                      </a:r>
                      <a:endParaRPr lang="es-ES" sz="800" b="0" i="0" u="none" strike="noStrike" dirty="0">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06"/>
                  </a:ext>
                </a:extLst>
              </a:tr>
              <a:tr h="190500">
                <a:tc>
                  <a:txBody>
                    <a:bodyPr/>
                    <a:lstStyle/>
                    <a:p>
                      <a:pPr algn="l" fontAlgn="ctr"/>
                      <a:r>
                        <a:rPr lang="es-ES" sz="800" u="none" strike="noStrike" dirty="0">
                          <a:effectLst/>
                        </a:rPr>
                        <a:t>Libre de puntos de picadura u oxidación</a:t>
                      </a:r>
                      <a:endParaRPr lang="es-ES" sz="800" b="0" i="0" u="none" strike="noStrike" dirty="0">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07"/>
                  </a:ext>
                </a:extLst>
              </a:tr>
              <a:tr h="285750">
                <a:tc>
                  <a:txBody>
                    <a:bodyPr/>
                    <a:lstStyle/>
                    <a:p>
                      <a:pPr algn="l" fontAlgn="ctr"/>
                      <a:r>
                        <a:rPr lang="es-ES" sz="800" u="none" strike="noStrike" dirty="0">
                          <a:effectLst/>
                        </a:rPr>
                        <a:t>Libre de contaminación con sustancias químicas (ácidos, solventes, pinturas, aceites</a:t>
                      </a:r>
                      <a:endParaRPr lang="es-ES" sz="800" b="0" i="0" u="none" strike="noStrike" dirty="0">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08"/>
                  </a:ext>
                </a:extLst>
              </a:tr>
              <a:tr h="190500">
                <a:tc>
                  <a:txBody>
                    <a:bodyPr/>
                    <a:lstStyle/>
                    <a:p>
                      <a:pPr algn="l" fontAlgn="ctr"/>
                      <a:r>
                        <a:rPr lang="es-ES" sz="800" u="none" strike="noStrike">
                          <a:effectLst/>
                        </a:rPr>
                        <a:t>Libre de deslizamiento con respecto a los terminales</a:t>
                      </a:r>
                      <a:endParaRPr lang="es-E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09"/>
                  </a:ext>
                </a:extLst>
              </a:tr>
              <a:tr h="190500">
                <a:tc>
                  <a:txBody>
                    <a:bodyPr/>
                    <a:lstStyle/>
                    <a:p>
                      <a:pPr algn="l" fontAlgn="ctr"/>
                      <a:r>
                        <a:rPr lang="en-US" sz="800" u="none" strike="noStrike">
                          <a:effectLst/>
                        </a:rPr>
                        <a:t>Tuercas ajustadas firmemente</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10"/>
                  </a:ext>
                </a:extLst>
              </a:tr>
              <a:tr h="200025">
                <a:tc>
                  <a:txBody>
                    <a:bodyPr/>
                    <a:lstStyle/>
                    <a:p>
                      <a:pPr algn="ctr" fontAlgn="ctr"/>
                      <a:r>
                        <a:rPr lang="en-US" sz="800" u="none" strike="noStrike" dirty="0" err="1">
                          <a:effectLst/>
                        </a:rPr>
                        <a:t>Nombre</a:t>
                      </a:r>
                      <a:r>
                        <a:rPr lang="en-US" sz="800" u="none" strike="noStrike" dirty="0">
                          <a:effectLst/>
                        </a:rPr>
                        <a:t> y firma de inspector</a:t>
                      </a:r>
                      <a:endParaRPr lang="en-US" sz="800" b="1" i="0" u="none" strike="noStrike" dirty="0">
                        <a:solidFill>
                          <a:srgbClr val="000000"/>
                        </a:solidFill>
                        <a:effectLst/>
                        <a:latin typeface="Calibri"/>
                      </a:endParaRPr>
                    </a:p>
                  </a:txBody>
                  <a:tcPr marL="9525" marR="9525" marT="9525" marB="0" anchor="ctr"/>
                </a:tc>
                <a:tc gridSpan="3">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hMerge="1">
                  <a:txBody>
                    <a:bodyPr/>
                    <a:lstStyle/>
                    <a:p>
                      <a:endParaRPr lang="en-US"/>
                    </a:p>
                  </a:txBody>
                  <a:tcPr/>
                </a:tc>
                <a:tc hMerge="1">
                  <a:txBody>
                    <a:bodyPr/>
                    <a:lstStyle/>
                    <a:p>
                      <a:endParaRPr lang="en-US"/>
                    </a:p>
                  </a:txBody>
                  <a:tcPr/>
                </a:tc>
                <a:tc gridSpan="3">
                  <a:txBody>
                    <a:bodyPr/>
                    <a:lstStyle/>
                    <a:p>
                      <a:pPr algn="ctr" fontAlgn="ctr"/>
                      <a:r>
                        <a:rPr lang="en-US" sz="800" u="none" strike="noStrike" dirty="0">
                          <a:effectLst/>
                        </a:rPr>
                        <a:t> </a:t>
                      </a:r>
                      <a:endParaRPr lang="en-US" sz="800" b="0" i="0" u="none" strike="noStrike" dirty="0">
                        <a:solidFill>
                          <a:srgbClr val="000000"/>
                        </a:solidFill>
                        <a:effectLst/>
                        <a:latin typeface="Calibri"/>
                      </a:endParaRPr>
                    </a:p>
                  </a:txBody>
                  <a:tcPr marL="9525" marR="9525" marT="9525" marB="0" anchor="ct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11"/>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1729450651"/>
              </p:ext>
            </p:extLst>
          </p:nvPr>
        </p:nvGraphicFramePr>
        <p:xfrm>
          <a:off x="1" y="6559649"/>
          <a:ext cx="3428999" cy="2569845"/>
        </p:xfrm>
        <a:graphic>
          <a:graphicData uri="http://schemas.openxmlformats.org/drawingml/2006/table">
            <a:tbl>
              <a:tblPr>
                <a:tableStyleId>{5940675A-B579-460E-94D1-54222C63F5DA}</a:tableStyleId>
              </a:tblPr>
              <a:tblGrid>
                <a:gridCol w="210483">
                  <a:extLst>
                    <a:ext uri="{9D8B030D-6E8A-4147-A177-3AD203B41FA5}">
                      <a16:colId xmlns:a16="http://schemas.microsoft.com/office/drawing/2014/main" val="20000"/>
                    </a:ext>
                  </a:extLst>
                </a:gridCol>
                <a:gridCol w="869637">
                  <a:extLst>
                    <a:ext uri="{9D8B030D-6E8A-4147-A177-3AD203B41FA5}">
                      <a16:colId xmlns:a16="http://schemas.microsoft.com/office/drawing/2014/main" val="20001"/>
                    </a:ext>
                  </a:extLst>
                </a:gridCol>
                <a:gridCol w="288032">
                  <a:extLst>
                    <a:ext uri="{9D8B030D-6E8A-4147-A177-3AD203B41FA5}">
                      <a16:colId xmlns:a16="http://schemas.microsoft.com/office/drawing/2014/main" val="20002"/>
                    </a:ext>
                  </a:extLst>
                </a:gridCol>
                <a:gridCol w="288032">
                  <a:extLst>
                    <a:ext uri="{9D8B030D-6E8A-4147-A177-3AD203B41FA5}">
                      <a16:colId xmlns:a16="http://schemas.microsoft.com/office/drawing/2014/main" val="20003"/>
                    </a:ext>
                  </a:extLst>
                </a:gridCol>
                <a:gridCol w="1296144">
                  <a:extLst>
                    <a:ext uri="{9D8B030D-6E8A-4147-A177-3AD203B41FA5}">
                      <a16:colId xmlns:a16="http://schemas.microsoft.com/office/drawing/2014/main" val="20004"/>
                    </a:ext>
                  </a:extLst>
                </a:gridCol>
                <a:gridCol w="216024">
                  <a:extLst>
                    <a:ext uri="{9D8B030D-6E8A-4147-A177-3AD203B41FA5}">
                      <a16:colId xmlns:a16="http://schemas.microsoft.com/office/drawing/2014/main" val="20005"/>
                    </a:ext>
                  </a:extLst>
                </a:gridCol>
                <a:gridCol w="260647">
                  <a:extLst>
                    <a:ext uri="{9D8B030D-6E8A-4147-A177-3AD203B41FA5}">
                      <a16:colId xmlns:a16="http://schemas.microsoft.com/office/drawing/2014/main" val="20006"/>
                    </a:ext>
                  </a:extLst>
                </a:gridCol>
              </a:tblGrid>
              <a:tr h="190500">
                <a:tc gridSpan="7">
                  <a:txBody>
                    <a:bodyPr/>
                    <a:lstStyle/>
                    <a:p>
                      <a:pPr algn="ctr" fontAlgn="b"/>
                      <a:r>
                        <a:rPr lang="en-US" sz="800" u="none" strike="noStrike" dirty="0">
                          <a:effectLst/>
                        </a:rPr>
                        <a:t>PRE-USO MONTACARGAS</a:t>
                      </a:r>
                      <a:endParaRPr lang="en-US" sz="800" b="1" i="0" u="none" strike="noStrike" dirty="0">
                        <a:solidFill>
                          <a:srgbClr val="000000"/>
                        </a:solidFill>
                        <a:effectLst/>
                        <a:latin typeface="Calibri"/>
                      </a:endParaRPr>
                    </a:p>
                  </a:txBody>
                  <a:tcPr marL="9525" marR="9525" marT="9525"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90500">
                <a:tc gridSpan="4">
                  <a:txBody>
                    <a:bodyPr/>
                    <a:lstStyle/>
                    <a:p>
                      <a:pPr algn="ctr" fontAlgn="ctr"/>
                      <a:r>
                        <a:rPr lang="en-US" sz="800" u="none" strike="noStrike" dirty="0">
                          <a:effectLst/>
                        </a:rPr>
                        <a:t>No. </a:t>
                      </a:r>
                      <a:r>
                        <a:rPr lang="en-US" sz="800" u="none" strike="noStrike" dirty="0" err="1">
                          <a:effectLst/>
                        </a:rPr>
                        <a:t>Montacargas</a:t>
                      </a:r>
                      <a:endParaRPr lang="en-US" sz="800" b="1" i="0" u="none" strike="noStrike" dirty="0">
                        <a:solidFill>
                          <a:srgbClr val="000000"/>
                        </a:solidFill>
                        <a:effectLst/>
                        <a:latin typeface="Calibri"/>
                      </a:endParaRPr>
                    </a:p>
                  </a:txBody>
                  <a:tcPr marL="9525" marR="9525" marT="9525" marB="0" anchor="ctr">
                    <a:lnR w="9525" cap="flat" cmpd="sng" algn="ctr">
                      <a:solidFill>
                        <a:schemeClr val="tx1"/>
                      </a:solidFill>
                      <a:prstDash val="solid"/>
                      <a:round/>
                      <a:headEnd type="none" w="med" len="med"/>
                      <a:tailEnd type="none" w="med" len="med"/>
                    </a:lnR>
                  </a:tcPr>
                </a:tc>
                <a:tc hMerge="1">
                  <a:txBody>
                    <a:bodyPr/>
                    <a:lstStyle/>
                    <a:p>
                      <a:pPr algn="l" fontAlgn="ctr"/>
                      <a:endParaRPr lang="en-US" sz="800" b="1" i="0" u="none" strike="noStrike" dirty="0">
                        <a:solidFill>
                          <a:srgbClr val="000000"/>
                        </a:solidFill>
                        <a:effectLst/>
                        <a:latin typeface="Calibri"/>
                      </a:endParaRPr>
                    </a:p>
                  </a:txBody>
                  <a:tcPr marL="9525" marR="9525" marT="9525" marB="0" anchor="ctr"/>
                </a:tc>
                <a:tc hMerge="1">
                  <a:txBody>
                    <a:bodyPr/>
                    <a:lstStyle/>
                    <a:p>
                      <a:endParaRPr lang="en-US"/>
                    </a:p>
                  </a:txBody>
                  <a:tcPr/>
                </a:tc>
                <a:tc hMerge="1">
                  <a:txBody>
                    <a:bodyPr/>
                    <a:lstStyle/>
                    <a:p>
                      <a:endParaRPr lang="en-US"/>
                    </a:p>
                  </a:txBody>
                  <a:tcPr/>
                </a:tc>
                <a:tc gridSpan="3">
                  <a:txBody>
                    <a:bodyPr/>
                    <a:lstStyle/>
                    <a:p>
                      <a:pPr algn="l" fontAlgn="ctr"/>
                      <a:endParaRPr lang="en-US" sz="800" b="1" i="0" u="none" strike="noStrike" dirty="0">
                        <a:solidFill>
                          <a:srgbClr val="000000"/>
                        </a:solidFill>
                        <a:effectLst/>
                        <a:latin typeface="Calibri"/>
                      </a:endParaRPr>
                    </a:p>
                  </a:txBody>
                  <a:tcPr marL="9525" marR="9525" marT="9525" marB="0" anchor="ctr">
                    <a:lnL w="9525" cap="flat" cmpd="sng" algn="ctr">
                      <a:solidFill>
                        <a:schemeClr val="tx1"/>
                      </a:solidFill>
                      <a:prstDash val="solid"/>
                      <a:round/>
                      <a:headEnd type="none" w="med" len="med"/>
                      <a:tailEnd type="none" w="med" len="med"/>
                    </a:ln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190500">
                <a:tc gridSpan="2">
                  <a:txBody>
                    <a:bodyPr/>
                    <a:lstStyle/>
                    <a:p>
                      <a:pPr algn="ctr" fontAlgn="ctr"/>
                      <a:r>
                        <a:rPr lang="es-CR" sz="800" b="0" i="0" u="none" strike="noStrike" dirty="0">
                          <a:solidFill>
                            <a:schemeClr val="tx1"/>
                          </a:solidFill>
                          <a:effectLst/>
                          <a:latin typeface="+mn-lt"/>
                        </a:rPr>
                        <a:t>Verificación</a:t>
                      </a:r>
                      <a:r>
                        <a:rPr lang="es-CR" sz="800" b="0" i="0" u="none" strike="noStrike" baseline="0" dirty="0">
                          <a:solidFill>
                            <a:schemeClr val="tx1"/>
                          </a:solidFill>
                          <a:effectLst/>
                          <a:latin typeface="+mn-lt"/>
                        </a:rPr>
                        <a:t> de niveles</a:t>
                      </a:r>
                      <a:endParaRPr lang="en-US" sz="800" b="1" i="0" u="none" strike="noStrike" dirty="0">
                        <a:solidFill>
                          <a:srgbClr val="000000"/>
                        </a:solidFill>
                        <a:effectLst/>
                        <a:latin typeface="Calibri"/>
                      </a:endParaRPr>
                    </a:p>
                  </a:txBody>
                  <a:tcPr marL="9525" marR="9525" marT="9525" marB="0" anchor="ctr"/>
                </a:tc>
                <a:tc hMerge="1">
                  <a:txBody>
                    <a:bodyPr/>
                    <a:lstStyle/>
                    <a:p>
                      <a:pPr algn="ctr" fontAlgn="ctr"/>
                      <a:endParaRPr lang="en-US" sz="800" b="1" i="0" u="none" strike="noStrike" dirty="0">
                        <a:solidFill>
                          <a:srgbClr val="000000"/>
                        </a:solidFill>
                        <a:effectLst/>
                        <a:latin typeface="Calibri"/>
                      </a:endParaRPr>
                    </a:p>
                  </a:txBody>
                  <a:tcPr marL="9525" marR="9525" marT="9525" marB="0" anchor="ctr"/>
                </a:tc>
                <a:tc>
                  <a:txBody>
                    <a:bodyPr/>
                    <a:lstStyle/>
                    <a:p>
                      <a:pPr algn="ctr" fontAlgn="ctr"/>
                      <a:r>
                        <a:rPr lang="en-US" sz="800" u="none" strike="noStrike" dirty="0">
                          <a:effectLst/>
                        </a:rPr>
                        <a:t>SI</a:t>
                      </a:r>
                      <a:endParaRPr lang="en-US" sz="800" b="1" i="0" u="none" strike="noStrike" dirty="0">
                        <a:solidFill>
                          <a:srgbClr val="000000"/>
                        </a:solidFill>
                        <a:effectLst/>
                        <a:latin typeface="Calibri"/>
                      </a:endParaRPr>
                    </a:p>
                  </a:txBody>
                  <a:tcPr marL="9525" marR="9525" marT="9525" marB="0" anchor="ctr"/>
                </a:tc>
                <a:tc>
                  <a:txBody>
                    <a:bodyPr/>
                    <a:lstStyle/>
                    <a:p>
                      <a:pPr algn="ctr" fontAlgn="ctr"/>
                      <a:r>
                        <a:rPr lang="en-US" sz="800" u="none" strike="noStrike" dirty="0">
                          <a:effectLst/>
                        </a:rPr>
                        <a:t>NO</a:t>
                      </a:r>
                      <a:endParaRPr lang="en-US" sz="800" b="1" i="0" u="none" strike="noStrike" dirty="0">
                        <a:solidFill>
                          <a:srgbClr val="000000"/>
                        </a:solidFill>
                        <a:effectLst/>
                        <a:latin typeface="Calibri"/>
                      </a:endParaRPr>
                    </a:p>
                  </a:txBody>
                  <a:tcPr marL="9525" marR="9525" marT="9525" marB="0" anchor="ctr"/>
                </a:tc>
                <a:tc>
                  <a:txBody>
                    <a:bodyPr/>
                    <a:lstStyle/>
                    <a:p>
                      <a:pPr marL="0" algn="ctr" defTabSz="914400" rtl="0" eaLnBrk="1" fontAlgn="ctr" latinLnBrk="0" hangingPunct="1"/>
                      <a:r>
                        <a:rPr lang="es-CR" sz="800" b="0" i="0" u="none" strike="noStrike" kern="1200" dirty="0">
                          <a:solidFill>
                            <a:schemeClr val="tx1"/>
                          </a:solidFill>
                          <a:effectLst/>
                          <a:latin typeface="+mn-lt"/>
                          <a:ea typeface="+mn-ea"/>
                          <a:cs typeface="+mn-cs"/>
                        </a:rPr>
                        <a:t>Funcionamiento de sistemas</a:t>
                      </a:r>
                      <a:endParaRPr lang="en-US" sz="800" b="0" i="0" u="none" strike="noStrike" kern="1200" dirty="0">
                        <a:solidFill>
                          <a:schemeClr val="tx1"/>
                        </a:solidFill>
                        <a:effectLst/>
                        <a:latin typeface="+mn-lt"/>
                        <a:ea typeface="+mn-ea"/>
                        <a:cs typeface="+mn-cs"/>
                      </a:endParaRPr>
                    </a:p>
                  </a:txBody>
                  <a:tcPr marL="9525" marR="9525" marT="9525" marB="0" anchor="ctr"/>
                </a:tc>
                <a:tc>
                  <a:txBody>
                    <a:bodyPr/>
                    <a:lstStyle/>
                    <a:p>
                      <a:pPr algn="ctr" fontAlgn="ctr"/>
                      <a:r>
                        <a:rPr lang="en-US" sz="800" u="none" strike="noStrike" dirty="0">
                          <a:effectLst/>
                        </a:rPr>
                        <a:t>SI</a:t>
                      </a:r>
                      <a:endParaRPr lang="en-US" sz="800" b="1" i="0" u="none" strike="noStrike" dirty="0">
                        <a:solidFill>
                          <a:srgbClr val="000000"/>
                        </a:solidFill>
                        <a:effectLst/>
                        <a:latin typeface="Calibri"/>
                      </a:endParaRPr>
                    </a:p>
                  </a:txBody>
                  <a:tcPr marL="9525" marR="9525" marT="9525" marB="0" anchor="ctr"/>
                </a:tc>
                <a:tc>
                  <a:txBody>
                    <a:bodyPr/>
                    <a:lstStyle/>
                    <a:p>
                      <a:pPr algn="ctr" fontAlgn="ctr"/>
                      <a:r>
                        <a:rPr lang="en-US" sz="800" u="none" strike="noStrike" dirty="0">
                          <a:effectLst/>
                        </a:rPr>
                        <a:t>NO</a:t>
                      </a:r>
                      <a:endParaRPr lang="en-US" sz="800" b="1" i="0" u="none" strike="noStrike" dirty="0">
                        <a:solidFill>
                          <a:srgbClr val="000000"/>
                        </a:solidFill>
                        <a:effectLst/>
                        <a:latin typeface="Calibri"/>
                      </a:endParaRPr>
                    </a:p>
                  </a:txBody>
                  <a:tcPr marL="9525" marR="9525" marT="9525" marB="0" anchor="ctr"/>
                </a:tc>
                <a:extLst>
                  <a:ext uri="{0D108BD9-81ED-4DB2-BD59-A6C34878D82A}">
                    <a16:rowId xmlns:a16="http://schemas.microsoft.com/office/drawing/2014/main" val="10002"/>
                  </a:ext>
                </a:extLst>
              </a:tr>
              <a:tr h="285750">
                <a:tc>
                  <a:txBody>
                    <a:bodyPr/>
                    <a:lstStyle/>
                    <a:p>
                      <a:pPr algn="ctr" fontAlgn="ctr"/>
                      <a:endParaRPr lang="en-US" sz="800" b="0" i="0" u="none" strike="noStrike" dirty="0">
                        <a:solidFill>
                          <a:srgbClr val="000000"/>
                        </a:solidFill>
                        <a:effectLst/>
                        <a:latin typeface="Calibri"/>
                      </a:endParaRPr>
                    </a:p>
                  </a:txBody>
                  <a:tcPr marL="9525" marR="9525" marT="9525" marB="0" anchor="ctr">
                    <a:lnR w="12700" cmpd="sng">
                      <a:noFill/>
                    </a:lnR>
                    <a:lnB w="9525" cap="flat" cmpd="sng" algn="ctr">
                      <a:solidFill>
                        <a:schemeClr val="tx1"/>
                      </a:solidFill>
                      <a:prstDash val="solid"/>
                      <a:round/>
                      <a:headEnd type="none" w="med" len="med"/>
                      <a:tailEnd type="none" w="med" len="med"/>
                    </a:lnB>
                  </a:tcPr>
                </a:tc>
                <a:tc>
                  <a:txBody>
                    <a:bodyPr/>
                    <a:lstStyle/>
                    <a:p>
                      <a:pPr algn="l" fontAlgn="ctr"/>
                      <a:r>
                        <a:rPr lang="en-US" sz="800" u="none" strike="noStrike" dirty="0">
                          <a:effectLst/>
                        </a:rPr>
                        <a:t>Combustible</a:t>
                      </a:r>
                      <a:endParaRPr lang="en-US" sz="800" b="0" i="0" u="none" strike="noStrike" dirty="0">
                        <a:solidFill>
                          <a:srgbClr val="000000"/>
                        </a:solidFill>
                        <a:effectLst/>
                        <a:latin typeface="Calibri"/>
                      </a:endParaRPr>
                    </a:p>
                  </a:txBody>
                  <a:tcPr marL="9525" marR="9525" marT="9525" marB="0" anchor="ctr">
                    <a:lnL w="12700" cmpd="sng">
                      <a:noFill/>
                    </a:lnL>
                    <a:lnB w="9525" cap="flat" cmpd="sng" algn="ctr">
                      <a:solidFill>
                        <a:schemeClr val="tx1"/>
                      </a:solidFill>
                      <a:prstDash val="solid"/>
                      <a:round/>
                      <a:headEnd type="none" w="med" len="med"/>
                      <a:tailEnd type="none" w="med" len="med"/>
                    </a:lnB>
                  </a:tcPr>
                </a:tc>
                <a:tc>
                  <a:txBody>
                    <a:bodyPr/>
                    <a:lstStyle/>
                    <a:p>
                      <a:pPr algn="l" fontAlgn="ctr"/>
                      <a:endParaRPr lang="en-US" sz="800" b="0" i="0" u="none" strike="noStrike" dirty="0">
                        <a:solidFill>
                          <a:srgbClr val="000000"/>
                        </a:solidFill>
                        <a:effectLst/>
                        <a:latin typeface="Calibri"/>
                      </a:endParaRPr>
                    </a:p>
                  </a:txBody>
                  <a:tcPr marL="9525" marR="9525" marT="9525" marB="0" anchor="ctr"/>
                </a:tc>
                <a:tc>
                  <a:txBody>
                    <a:bodyPr/>
                    <a:lstStyle/>
                    <a:p>
                      <a:pPr algn="l" fontAlgn="ctr"/>
                      <a:endParaRPr lang="en-US" sz="800" b="0" i="0" u="none" strike="noStrike" dirty="0">
                        <a:solidFill>
                          <a:srgbClr val="000000"/>
                        </a:solidFill>
                        <a:effectLst/>
                        <a:latin typeface="Calibri"/>
                      </a:endParaRPr>
                    </a:p>
                  </a:txBody>
                  <a:tcPr marL="9525" marR="9525" marT="9525" marB="0" anchor="ctr"/>
                </a:tc>
                <a:tc>
                  <a:txBody>
                    <a:bodyPr/>
                    <a:lstStyle/>
                    <a:p>
                      <a:pPr algn="l" fontAlgn="ctr"/>
                      <a:r>
                        <a:rPr lang="en-US" sz="800" u="none" strike="noStrike" dirty="0">
                          <a:effectLst/>
                        </a:rPr>
                        <a:t>Luces </a:t>
                      </a:r>
                      <a:r>
                        <a:rPr lang="en-US" sz="800" u="none" strike="noStrike" dirty="0" err="1">
                          <a:effectLst/>
                        </a:rPr>
                        <a:t>delanteras</a:t>
                      </a:r>
                      <a:r>
                        <a:rPr lang="en-US" sz="800" u="none" strike="noStrike" dirty="0">
                          <a:effectLst/>
                        </a:rPr>
                        <a:t>,</a:t>
                      </a:r>
                      <a:r>
                        <a:rPr lang="en-US" sz="800" u="none" strike="noStrike" baseline="0" dirty="0">
                          <a:effectLst/>
                        </a:rPr>
                        <a:t> </a:t>
                      </a:r>
                      <a:r>
                        <a:rPr lang="en-US" sz="800" u="none" strike="noStrike" baseline="0" dirty="0" err="1">
                          <a:effectLst/>
                        </a:rPr>
                        <a:t>traseras</a:t>
                      </a:r>
                      <a:r>
                        <a:rPr lang="en-US" sz="800" u="none" strike="noStrike" baseline="0" dirty="0">
                          <a:effectLst/>
                        </a:rPr>
                        <a:t>, </a:t>
                      </a:r>
                      <a:r>
                        <a:rPr lang="en-US" sz="800" u="none" strike="noStrike" baseline="0" dirty="0" err="1">
                          <a:effectLst/>
                        </a:rPr>
                        <a:t>rotativa</a:t>
                      </a:r>
                      <a:endParaRPr lang="en-US" sz="800" b="0" i="0" u="none" strike="noStrike" dirty="0">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03"/>
                  </a:ext>
                </a:extLst>
              </a:tr>
              <a:tr h="190500">
                <a:tc gridSpan="2">
                  <a:txBody>
                    <a:bodyPr/>
                    <a:lstStyle/>
                    <a:p>
                      <a:pPr algn="l" fontAlgn="ctr"/>
                      <a:r>
                        <a:rPr lang="en-US" sz="800" u="none" strike="noStrike" dirty="0" err="1">
                          <a:effectLst/>
                        </a:rPr>
                        <a:t>Aceite</a:t>
                      </a:r>
                      <a:r>
                        <a:rPr lang="en-US" sz="800" u="none" strike="noStrike" dirty="0">
                          <a:effectLst/>
                        </a:rPr>
                        <a:t> de motor</a:t>
                      </a:r>
                      <a:endParaRPr lang="en-US" sz="800" b="0" i="0" u="none" strike="noStrike" dirty="0">
                        <a:solidFill>
                          <a:srgbClr val="000000"/>
                        </a:solidFill>
                        <a:effectLst/>
                        <a:latin typeface="Calibri"/>
                      </a:endParaRPr>
                    </a:p>
                  </a:txBody>
                  <a:tcPr marL="9525" marR="9525" marT="9525"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hMerge="1">
                  <a:txBody>
                    <a:bodyPr/>
                    <a:lstStyle/>
                    <a:p>
                      <a:pPr algn="l" fontAlgn="ctr"/>
                      <a:endParaRPr lang="en-US" sz="800" b="0" i="0" u="none" strike="noStrike" dirty="0">
                        <a:solidFill>
                          <a:srgbClr val="000000"/>
                        </a:solidFill>
                        <a:effectLst/>
                        <a:latin typeface="Calibri"/>
                      </a:endParaRPr>
                    </a:p>
                  </a:txBody>
                  <a:tcPr marL="9525" marR="9525" marT="9525" marB="0" anchor="ctr">
                    <a:lnL w="12700" cmpd="sng">
                      <a:noFill/>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l" fontAlgn="ctr"/>
                      <a:endParaRPr lang="en-US" sz="800" b="0" i="0" u="none" strike="noStrike">
                        <a:solidFill>
                          <a:srgbClr val="000000"/>
                        </a:solidFill>
                        <a:effectLst/>
                        <a:latin typeface="Calibri"/>
                      </a:endParaRPr>
                    </a:p>
                  </a:txBody>
                  <a:tcPr marL="9525" marR="9525" marT="9525" marB="0" anchor="ctr"/>
                </a:tc>
                <a:tc>
                  <a:txBody>
                    <a:bodyPr/>
                    <a:lstStyle/>
                    <a:p>
                      <a:pPr algn="l" fontAlgn="ctr"/>
                      <a:endParaRPr lang="en-US" sz="800" b="0" i="0" u="none" strike="noStrike">
                        <a:solidFill>
                          <a:srgbClr val="000000"/>
                        </a:solidFill>
                        <a:effectLst/>
                        <a:latin typeface="Calibri"/>
                      </a:endParaRPr>
                    </a:p>
                  </a:txBody>
                  <a:tcPr marL="9525" marR="9525" marT="9525" marB="0" anchor="ctr"/>
                </a:tc>
                <a:tc>
                  <a:txBody>
                    <a:bodyPr/>
                    <a:lstStyle/>
                    <a:p>
                      <a:pPr algn="l" fontAlgn="ctr"/>
                      <a:r>
                        <a:rPr lang="en-US" sz="800" u="none" strike="noStrike" dirty="0" err="1">
                          <a:effectLst/>
                        </a:rPr>
                        <a:t>Pito</a:t>
                      </a:r>
                      <a:r>
                        <a:rPr lang="en-US" sz="800" u="none" strike="noStrike" dirty="0">
                          <a:effectLst/>
                        </a:rPr>
                        <a:t> y </a:t>
                      </a:r>
                      <a:r>
                        <a:rPr lang="en-US" sz="800" u="none" strike="noStrike" dirty="0" err="1">
                          <a:effectLst/>
                        </a:rPr>
                        <a:t>alarma</a:t>
                      </a:r>
                      <a:r>
                        <a:rPr lang="en-US" sz="800" u="none" strike="noStrike" dirty="0">
                          <a:effectLst/>
                        </a:rPr>
                        <a:t> de </a:t>
                      </a:r>
                      <a:r>
                        <a:rPr lang="en-US" sz="800" u="none" strike="noStrike" dirty="0" err="1">
                          <a:effectLst/>
                        </a:rPr>
                        <a:t>reversa</a:t>
                      </a:r>
                      <a:endParaRPr lang="en-US" sz="800" b="0" i="0" u="none" strike="noStrike" dirty="0">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04"/>
                  </a:ext>
                </a:extLst>
              </a:tr>
              <a:tr h="190500">
                <a:tc gridSpan="2">
                  <a:txBody>
                    <a:bodyPr/>
                    <a:lstStyle/>
                    <a:p>
                      <a:pPr algn="l" fontAlgn="ctr"/>
                      <a:r>
                        <a:rPr lang="en-US" sz="800" u="none" strike="noStrike" dirty="0">
                          <a:effectLst/>
                        </a:rPr>
                        <a:t>Agua </a:t>
                      </a:r>
                      <a:r>
                        <a:rPr lang="en-US" sz="800" u="none" strike="noStrike" dirty="0" err="1">
                          <a:effectLst/>
                        </a:rPr>
                        <a:t>refrigerada</a:t>
                      </a:r>
                      <a:endParaRPr lang="en-US" sz="800" b="0" i="0" u="none" strike="noStrike" dirty="0">
                        <a:solidFill>
                          <a:srgbClr val="000000"/>
                        </a:solidFill>
                        <a:effectLst/>
                        <a:latin typeface="Calibri"/>
                      </a:endParaRPr>
                    </a:p>
                  </a:txBody>
                  <a:tcPr marL="9525" marR="9525" marT="9525"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hMerge="1">
                  <a:txBody>
                    <a:bodyPr/>
                    <a:lstStyle/>
                    <a:p>
                      <a:pPr algn="l" fontAlgn="ctr"/>
                      <a:endParaRPr lang="en-US" sz="800" b="0" i="0" u="none" strike="noStrike" dirty="0">
                        <a:solidFill>
                          <a:srgbClr val="000000"/>
                        </a:solidFill>
                        <a:effectLst/>
                        <a:latin typeface="Calibri"/>
                      </a:endParaRPr>
                    </a:p>
                  </a:txBody>
                  <a:tcPr marL="9525" marR="9525" marT="9525" marB="0" anchor="ctr">
                    <a:lnL w="12700" cmpd="sng">
                      <a:noFill/>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l" fontAlgn="ctr"/>
                      <a:endParaRPr lang="en-US" sz="800" b="0" i="0" u="none" strike="noStrike">
                        <a:solidFill>
                          <a:srgbClr val="000000"/>
                        </a:solidFill>
                        <a:effectLst/>
                        <a:latin typeface="Calibri"/>
                      </a:endParaRPr>
                    </a:p>
                  </a:txBody>
                  <a:tcPr marL="9525" marR="9525" marT="9525" marB="0" anchor="ctr"/>
                </a:tc>
                <a:tc>
                  <a:txBody>
                    <a:bodyPr/>
                    <a:lstStyle/>
                    <a:p>
                      <a:pPr algn="l" fontAlgn="ctr"/>
                      <a:endParaRPr lang="en-US" sz="800" b="0" i="0" u="none" strike="noStrike">
                        <a:solidFill>
                          <a:srgbClr val="000000"/>
                        </a:solidFill>
                        <a:effectLst/>
                        <a:latin typeface="Calibri"/>
                      </a:endParaRPr>
                    </a:p>
                  </a:txBody>
                  <a:tcPr marL="9525" marR="9525" marT="9525" marB="0" anchor="ctr"/>
                </a:tc>
                <a:tc>
                  <a:txBody>
                    <a:bodyPr/>
                    <a:lstStyle/>
                    <a:p>
                      <a:pPr algn="l" fontAlgn="ctr"/>
                      <a:r>
                        <a:rPr lang="en-US" sz="800" u="none" strike="noStrike" dirty="0" err="1">
                          <a:effectLst/>
                        </a:rPr>
                        <a:t>Frenos</a:t>
                      </a:r>
                      <a:r>
                        <a:rPr lang="en-US" sz="800" u="none" strike="noStrike" dirty="0">
                          <a:effectLst/>
                        </a:rPr>
                        <a:t> y </a:t>
                      </a:r>
                      <a:r>
                        <a:rPr lang="en-US" sz="800" u="none" strike="noStrike" dirty="0" err="1">
                          <a:effectLst/>
                        </a:rPr>
                        <a:t>freno</a:t>
                      </a:r>
                      <a:r>
                        <a:rPr lang="en-US" sz="800" u="none" strike="noStrike" dirty="0">
                          <a:effectLst/>
                        </a:rPr>
                        <a:t> de </a:t>
                      </a:r>
                      <a:r>
                        <a:rPr lang="en-US" sz="800" u="none" strike="noStrike" dirty="0" err="1">
                          <a:effectLst/>
                        </a:rPr>
                        <a:t>emergencia</a:t>
                      </a:r>
                      <a:endParaRPr lang="en-US" sz="800" b="0" i="0" u="none" strike="noStrike" dirty="0">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05"/>
                  </a:ext>
                </a:extLst>
              </a:tr>
              <a:tr h="190500">
                <a:tc gridSpan="2">
                  <a:txBody>
                    <a:bodyPr/>
                    <a:lstStyle/>
                    <a:p>
                      <a:pPr algn="l" fontAlgn="ctr"/>
                      <a:r>
                        <a:rPr lang="en-US" sz="800" u="none" strike="noStrike" dirty="0" err="1">
                          <a:effectLst/>
                        </a:rPr>
                        <a:t>Líquido</a:t>
                      </a:r>
                      <a:r>
                        <a:rPr lang="en-US" sz="800" u="none" strike="noStrike" dirty="0">
                          <a:effectLst/>
                        </a:rPr>
                        <a:t> de </a:t>
                      </a:r>
                      <a:r>
                        <a:rPr lang="en-US" sz="800" u="none" strike="noStrike" dirty="0" err="1">
                          <a:effectLst/>
                        </a:rPr>
                        <a:t>batería</a:t>
                      </a:r>
                      <a:endParaRPr lang="en-US" sz="800" b="0" i="0" u="none" strike="noStrike" dirty="0">
                        <a:solidFill>
                          <a:srgbClr val="000000"/>
                        </a:solidFill>
                        <a:effectLst/>
                        <a:latin typeface="Calibri"/>
                      </a:endParaRPr>
                    </a:p>
                  </a:txBody>
                  <a:tcPr marL="9525" marR="9525" marT="9525"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hMerge="1">
                  <a:txBody>
                    <a:bodyPr/>
                    <a:lstStyle/>
                    <a:p>
                      <a:pPr algn="l" fontAlgn="ctr"/>
                      <a:endParaRPr lang="en-US" sz="800" b="0" i="0" u="none" strike="noStrike" dirty="0">
                        <a:solidFill>
                          <a:srgbClr val="000000"/>
                        </a:solidFill>
                        <a:effectLst/>
                        <a:latin typeface="Calibri"/>
                      </a:endParaRPr>
                    </a:p>
                  </a:txBody>
                  <a:tcPr marL="9525" marR="9525" marT="9525" marB="0" anchor="ctr">
                    <a:lnL w="12700" cmpd="sng">
                      <a:noFill/>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l" fontAlgn="ctr"/>
                      <a:endParaRPr lang="en-US" sz="800" b="0" i="0" u="none" strike="noStrike">
                        <a:solidFill>
                          <a:srgbClr val="000000"/>
                        </a:solidFill>
                        <a:effectLst/>
                        <a:latin typeface="Calibri"/>
                      </a:endParaRPr>
                    </a:p>
                  </a:txBody>
                  <a:tcPr marL="9525" marR="9525" marT="9525" marB="0" anchor="ctr"/>
                </a:tc>
                <a:tc>
                  <a:txBody>
                    <a:bodyPr/>
                    <a:lstStyle/>
                    <a:p>
                      <a:pPr algn="l" fontAlgn="ctr"/>
                      <a:endParaRPr lang="en-US" sz="800" b="0" i="0" u="none" strike="noStrike">
                        <a:solidFill>
                          <a:srgbClr val="000000"/>
                        </a:solidFill>
                        <a:effectLst/>
                        <a:latin typeface="Calibri"/>
                      </a:endParaRPr>
                    </a:p>
                  </a:txBody>
                  <a:tcPr marL="9525" marR="9525" marT="9525" marB="0" anchor="ctr"/>
                </a:tc>
                <a:tc>
                  <a:txBody>
                    <a:bodyPr/>
                    <a:lstStyle/>
                    <a:p>
                      <a:pPr algn="l" fontAlgn="ctr"/>
                      <a:r>
                        <a:rPr lang="en-US" sz="800" u="none" strike="noStrike" dirty="0" err="1">
                          <a:effectLst/>
                        </a:rPr>
                        <a:t>Dirección</a:t>
                      </a:r>
                      <a:endParaRPr lang="en-US" sz="800" b="0" i="0" u="none" strike="noStrike" dirty="0">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06"/>
                  </a:ext>
                </a:extLst>
              </a:tr>
              <a:tr h="190500">
                <a:tc gridSpan="2">
                  <a:txBody>
                    <a:bodyPr/>
                    <a:lstStyle/>
                    <a:p>
                      <a:pPr algn="l" fontAlgn="ctr"/>
                      <a:r>
                        <a:rPr lang="en-US" sz="800" u="none" strike="noStrike" dirty="0" err="1">
                          <a:effectLst/>
                        </a:rPr>
                        <a:t>Líquido</a:t>
                      </a:r>
                      <a:r>
                        <a:rPr lang="en-US" sz="800" u="none" strike="noStrike" dirty="0">
                          <a:effectLst/>
                        </a:rPr>
                        <a:t> de </a:t>
                      </a:r>
                      <a:r>
                        <a:rPr lang="en-US" sz="800" u="none" strike="noStrike" dirty="0" err="1">
                          <a:effectLst/>
                        </a:rPr>
                        <a:t>frenos</a:t>
                      </a:r>
                      <a:endParaRPr lang="en-US" sz="800" b="0" i="0" u="none" strike="noStrike" dirty="0">
                        <a:solidFill>
                          <a:srgbClr val="000000"/>
                        </a:solidFill>
                        <a:effectLst/>
                        <a:latin typeface="Calibri"/>
                      </a:endParaRPr>
                    </a:p>
                  </a:txBody>
                  <a:tcPr marL="9525" marR="9525" marT="9525"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hMerge="1">
                  <a:txBody>
                    <a:bodyPr/>
                    <a:lstStyle/>
                    <a:p>
                      <a:pPr algn="l" fontAlgn="ctr"/>
                      <a:endParaRPr lang="en-US" sz="800" b="0" i="0" u="none" strike="noStrike" dirty="0">
                        <a:solidFill>
                          <a:srgbClr val="000000"/>
                        </a:solidFill>
                        <a:effectLst/>
                        <a:latin typeface="Calibri"/>
                      </a:endParaRPr>
                    </a:p>
                  </a:txBody>
                  <a:tcPr marL="9525" marR="9525" marT="9525" marB="0" anchor="ctr">
                    <a:lnL w="12700" cmpd="sng">
                      <a:noFill/>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l" fontAlgn="ctr"/>
                      <a:endParaRPr lang="en-US" sz="800" b="0" i="0" u="none" strike="noStrike" dirty="0">
                        <a:solidFill>
                          <a:srgbClr val="000000"/>
                        </a:solidFill>
                        <a:effectLst/>
                        <a:latin typeface="Calibri"/>
                      </a:endParaRPr>
                    </a:p>
                  </a:txBody>
                  <a:tcPr marL="9525" marR="9525" marT="9525" marB="0" anchor="ctr"/>
                </a:tc>
                <a:tc>
                  <a:txBody>
                    <a:bodyPr/>
                    <a:lstStyle/>
                    <a:p>
                      <a:pPr algn="l" fontAlgn="ctr"/>
                      <a:endParaRPr lang="en-US" sz="800" b="0" i="0" u="none" strike="noStrike">
                        <a:solidFill>
                          <a:srgbClr val="000000"/>
                        </a:solidFill>
                        <a:effectLst/>
                        <a:latin typeface="Calibri"/>
                      </a:endParaRPr>
                    </a:p>
                  </a:txBody>
                  <a:tcPr marL="9525" marR="9525" marT="9525" marB="0" anchor="ctr"/>
                </a:tc>
                <a:tc>
                  <a:txBody>
                    <a:bodyPr/>
                    <a:lstStyle/>
                    <a:p>
                      <a:pPr algn="l" fontAlgn="ctr"/>
                      <a:r>
                        <a:rPr lang="en-US" sz="800" u="none" strike="noStrike" dirty="0" err="1">
                          <a:effectLst/>
                        </a:rPr>
                        <a:t>Llantas</a:t>
                      </a:r>
                      <a:endParaRPr lang="en-US" sz="800" b="0" i="0" u="none" strike="noStrike" dirty="0">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07"/>
                  </a:ext>
                </a:extLst>
              </a:tr>
              <a:tr h="190500">
                <a:tc gridSpan="2">
                  <a:txBody>
                    <a:bodyPr/>
                    <a:lstStyle/>
                    <a:p>
                      <a:pPr algn="l" fontAlgn="ctr"/>
                      <a:r>
                        <a:rPr lang="en-US" sz="800" u="none" strike="noStrike" dirty="0" err="1">
                          <a:effectLst/>
                        </a:rPr>
                        <a:t>Aceite</a:t>
                      </a:r>
                      <a:r>
                        <a:rPr lang="en-US" sz="800" u="none" strike="noStrike" dirty="0">
                          <a:effectLst/>
                        </a:rPr>
                        <a:t> de </a:t>
                      </a:r>
                      <a:r>
                        <a:rPr lang="en-US" sz="800" u="none" strike="noStrike" dirty="0" err="1">
                          <a:effectLst/>
                        </a:rPr>
                        <a:t>caja</a:t>
                      </a:r>
                      <a:endParaRPr lang="en-US" sz="800" b="0" i="0" u="none" strike="noStrike" dirty="0">
                        <a:solidFill>
                          <a:srgbClr val="000000"/>
                        </a:solidFill>
                        <a:effectLst/>
                        <a:latin typeface="Calibri"/>
                      </a:endParaRPr>
                    </a:p>
                  </a:txBody>
                  <a:tcPr marL="9525" marR="9525" marT="9525"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hMerge="1">
                  <a:txBody>
                    <a:bodyPr/>
                    <a:lstStyle/>
                    <a:p>
                      <a:pPr algn="l" fontAlgn="ctr"/>
                      <a:endParaRPr lang="en-US" sz="800" b="0" i="0" u="none" strike="noStrike" dirty="0">
                        <a:solidFill>
                          <a:srgbClr val="000000"/>
                        </a:solidFill>
                        <a:effectLst/>
                        <a:latin typeface="Calibri"/>
                      </a:endParaRPr>
                    </a:p>
                  </a:txBody>
                  <a:tcPr marL="9525" marR="9525" marT="9525" marB="0" anchor="ctr">
                    <a:lnL w="12700" cmpd="sng">
                      <a:noFill/>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l" fontAlgn="ctr"/>
                      <a:endParaRPr lang="en-US" sz="800" b="0" i="0" u="none" strike="noStrike">
                        <a:solidFill>
                          <a:srgbClr val="000000"/>
                        </a:solidFill>
                        <a:effectLst/>
                        <a:latin typeface="Calibri"/>
                      </a:endParaRPr>
                    </a:p>
                  </a:txBody>
                  <a:tcPr marL="9525" marR="9525" marT="9525" marB="0" anchor="ctr"/>
                </a:tc>
                <a:tc>
                  <a:txBody>
                    <a:bodyPr/>
                    <a:lstStyle/>
                    <a:p>
                      <a:pPr algn="l" fontAlgn="ctr"/>
                      <a:endParaRPr lang="en-US" sz="800" b="0" i="0" u="none" strike="noStrike">
                        <a:solidFill>
                          <a:srgbClr val="000000"/>
                        </a:solidFill>
                        <a:effectLst/>
                        <a:latin typeface="Calibri"/>
                      </a:endParaRPr>
                    </a:p>
                  </a:txBody>
                  <a:tcPr marL="9525" marR="9525" marT="9525" marB="0" anchor="ctr"/>
                </a:tc>
                <a:tc>
                  <a:txBody>
                    <a:bodyPr/>
                    <a:lstStyle/>
                    <a:p>
                      <a:pPr algn="l" fontAlgn="ctr"/>
                      <a:r>
                        <a:rPr lang="en-US" sz="800" u="none" strike="noStrike" dirty="0" err="1">
                          <a:effectLst/>
                        </a:rPr>
                        <a:t>Cinturón</a:t>
                      </a:r>
                      <a:r>
                        <a:rPr lang="en-US" sz="800" u="none" strike="noStrike" dirty="0">
                          <a:effectLst/>
                        </a:rPr>
                        <a:t> de </a:t>
                      </a:r>
                      <a:r>
                        <a:rPr lang="en-US" sz="800" u="none" strike="noStrike" dirty="0" err="1">
                          <a:effectLst/>
                        </a:rPr>
                        <a:t>seguridad</a:t>
                      </a:r>
                      <a:endParaRPr lang="en-US" sz="800" b="0" i="0" u="none" strike="noStrike" dirty="0">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08"/>
                  </a:ext>
                </a:extLst>
              </a:tr>
              <a:tr h="190500">
                <a:tc gridSpan="2">
                  <a:txBody>
                    <a:bodyPr/>
                    <a:lstStyle/>
                    <a:p>
                      <a:pPr algn="l" fontAlgn="ctr"/>
                      <a:r>
                        <a:rPr lang="en-US" sz="800" u="none" strike="noStrike" dirty="0" err="1">
                          <a:effectLst/>
                        </a:rPr>
                        <a:t>Aceite</a:t>
                      </a:r>
                      <a:r>
                        <a:rPr lang="en-US" sz="800" u="none" strike="noStrike" dirty="0">
                          <a:effectLst/>
                        </a:rPr>
                        <a:t> </a:t>
                      </a:r>
                      <a:r>
                        <a:rPr lang="en-US" sz="800" u="none" strike="noStrike" dirty="0" err="1">
                          <a:effectLst/>
                        </a:rPr>
                        <a:t>hidráulico</a:t>
                      </a:r>
                      <a:endParaRPr lang="en-US" sz="800" b="0" i="0" u="none" strike="noStrike" dirty="0">
                        <a:solidFill>
                          <a:srgbClr val="000000"/>
                        </a:solidFill>
                        <a:effectLst/>
                        <a:latin typeface="Calibri"/>
                      </a:endParaRPr>
                    </a:p>
                  </a:txBody>
                  <a:tcPr marL="9525" marR="9525" marT="9525" marB="0" anchor="ctr">
                    <a:lnT w="9525" cap="flat" cmpd="sng" algn="ctr">
                      <a:solidFill>
                        <a:schemeClr val="tx1"/>
                      </a:solidFill>
                      <a:prstDash val="solid"/>
                      <a:round/>
                      <a:headEnd type="none" w="med" len="med"/>
                      <a:tailEnd type="none" w="med" len="med"/>
                    </a:lnT>
                  </a:tcPr>
                </a:tc>
                <a:tc hMerge="1">
                  <a:txBody>
                    <a:bodyPr/>
                    <a:lstStyle/>
                    <a:p>
                      <a:pPr algn="l" fontAlgn="ctr"/>
                      <a:endParaRPr lang="en-US" sz="800" b="0" i="0" u="none" strike="noStrike" dirty="0">
                        <a:solidFill>
                          <a:srgbClr val="000000"/>
                        </a:solidFill>
                        <a:effectLst/>
                        <a:latin typeface="Calibri"/>
                      </a:endParaRPr>
                    </a:p>
                  </a:txBody>
                  <a:tcPr marL="9525" marR="9525" marT="9525" marB="0" anchor="ctr">
                    <a:lnL w="12700" cmpd="sng">
                      <a:noFill/>
                    </a:lnL>
                    <a:lnT w="9525" cap="flat" cmpd="sng" algn="ctr">
                      <a:solidFill>
                        <a:schemeClr val="tx1"/>
                      </a:solidFill>
                      <a:prstDash val="solid"/>
                      <a:round/>
                      <a:headEnd type="none" w="med" len="med"/>
                      <a:tailEnd type="none" w="med" len="med"/>
                    </a:lnT>
                  </a:tcPr>
                </a:tc>
                <a:tc>
                  <a:txBody>
                    <a:bodyPr/>
                    <a:lstStyle/>
                    <a:p>
                      <a:pPr algn="l" fontAlgn="ctr"/>
                      <a:endParaRPr lang="en-US" sz="800" b="0" i="0" u="none" strike="noStrike">
                        <a:solidFill>
                          <a:srgbClr val="000000"/>
                        </a:solidFill>
                        <a:effectLst/>
                        <a:latin typeface="Calibri"/>
                      </a:endParaRPr>
                    </a:p>
                  </a:txBody>
                  <a:tcPr marL="9525" marR="9525" marT="9525" marB="0" anchor="ctr"/>
                </a:tc>
                <a:tc>
                  <a:txBody>
                    <a:bodyPr/>
                    <a:lstStyle/>
                    <a:p>
                      <a:pPr algn="l" fontAlgn="ctr"/>
                      <a:endParaRPr lang="en-US" sz="800" b="0" i="0" u="none" strike="noStrike">
                        <a:solidFill>
                          <a:srgbClr val="000000"/>
                        </a:solidFill>
                        <a:effectLst/>
                        <a:latin typeface="Calibri"/>
                      </a:endParaRPr>
                    </a:p>
                  </a:txBody>
                  <a:tcPr marL="9525" marR="9525" marT="9525" marB="0" anchor="ctr"/>
                </a:tc>
                <a:tc>
                  <a:txBody>
                    <a:bodyPr/>
                    <a:lstStyle/>
                    <a:p>
                      <a:pPr algn="l" fontAlgn="ctr"/>
                      <a:r>
                        <a:rPr lang="en-US" sz="800" u="none" strike="noStrike" dirty="0">
                          <a:effectLst/>
                        </a:rPr>
                        <a:t>Estado de canasta</a:t>
                      </a:r>
                      <a:endParaRPr lang="en-US" sz="800" b="0" i="0" u="none" strike="noStrike" dirty="0">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09"/>
                  </a:ext>
                </a:extLst>
              </a:tr>
              <a:tr h="190500">
                <a:tc gridSpan="2">
                  <a:txBody>
                    <a:bodyPr/>
                    <a:lstStyle/>
                    <a:p>
                      <a:pPr algn="ctr" fontAlgn="ctr"/>
                      <a:r>
                        <a:rPr lang="es-CR" sz="800" b="1" i="0" u="none" strike="noStrike" dirty="0">
                          <a:solidFill>
                            <a:srgbClr val="000000"/>
                          </a:solidFill>
                          <a:effectLst/>
                          <a:latin typeface="Calibri"/>
                        </a:rPr>
                        <a:t>Nombre</a:t>
                      </a:r>
                      <a:endParaRPr lang="en-US" sz="800" b="1" i="0" u="none" strike="noStrike" dirty="0">
                        <a:solidFill>
                          <a:srgbClr val="000000"/>
                        </a:solidFill>
                        <a:effectLst/>
                        <a:latin typeface="Calibri"/>
                      </a:endParaRPr>
                    </a:p>
                  </a:txBody>
                  <a:tcPr marL="9525" marR="9525" marT="9525" marB="0" anchor="ctr">
                    <a:lnB w="9525" cap="flat" cmpd="sng" algn="ctr">
                      <a:solidFill>
                        <a:schemeClr val="tx1"/>
                      </a:solidFill>
                      <a:prstDash val="solid"/>
                      <a:round/>
                      <a:headEnd type="none" w="med" len="med"/>
                      <a:tailEnd type="none" w="med" len="med"/>
                    </a:lnB>
                  </a:tcPr>
                </a:tc>
                <a:tc hMerge="1">
                  <a:txBody>
                    <a:bodyPr/>
                    <a:lstStyle/>
                    <a:p>
                      <a:pPr algn="l" fontAlgn="ctr"/>
                      <a:endParaRPr lang="en-US" sz="800" b="0" i="0" u="none" strike="noStrike" dirty="0">
                        <a:solidFill>
                          <a:srgbClr val="000000"/>
                        </a:solidFill>
                        <a:effectLst/>
                        <a:latin typeface="Calibri"/>
                      </a:endParaRPr>
                    </a:p>
                  </a:txBody>
                  <a:tcPr marL="9525" marR="9525" marT="9525" marB="0" anchor="ctr">
                    <a:lnL w="12700" cmpd="sng">
                      <a:noFill/>
                    </a:lnL>
                    <a:lnB w="9525" cap="flat" cmpd="sng" algn="ctr">
                      <a:solidFill>
                        <a:schemeClr val="tx1"/>
                      </a:solidFill>
                      <a:prstDash val="solid"/>
                      <a:round/>
                      <a:headEnd type="none" w="med" len="med"/>
                      <a:tailEnd type="none" w="med" len="med"/>
                    </a:lnB>
                  </a:tcPr>
                </a:tc>
                <a:tc gridSpan="2">
                  <a:txBody>
                    <a:bodyPr/>
                    <a:lstStyle/>
                    <a:p>
                      <a:pPr algn="l" fontAlgn="ctr"/>
                      <a:endParaRPr lang="en-US" sz="800" b="0" i="0" u="none" strike="noStrike" dirty="0">
                        <a:solidFill>
                          <a:srgbClr val="000000"/>
                        </a:solidFill>
                        <a:effectLst/>
                        <a:latin typeface="Calibri"/>
                      </a:endParaRPr>
                    </a:p>
                  </a:txBody>
                  <a:tcPr marL="9525" marR="9525" marT="9525" marB="0" anchor="ctr"/>
                </a:tc>
                <a:tc hMerge="1">
                  <a:txBody>
                    <a:bodyPr/>
                    <a:lstStyle/>
                    <a:p>
                      <a:pPr algn="l" fontAlgn="ctr"/>
                      <a:endParaRPr lang="en-US" sz="800" b="0" i="0" u="none" strike="noStrike">
                        <a:solidFill>
                          <a:srgbClr val="000000"/>
                        </a:solidFill>
                        <a:effectLst/>
                        <a:latin typeface="Calibri"/>
                      </a:endParaRPr>
                    </a:p>
                  </a:txBody>
                  <a:tcPr marL="9525" marR="9525" marT="9525" marB="0" anchor="ctr"/>
                </a:tc>
                <a:tc>
                  <a:txBody>
                    <a:bodyPr/>
                    <a:lstStyle/>
                    <a:p>
                      <a:pPr algn="l" fontAlgn="ctr"/>
                      <a:r>
                        <a:rPr lang="es-ES" sz="800" u="none" strike="noStrike" dirty="0">
                          <a:effectLst/>
                        </a:rPr>
                        <a:t>Estado de mangueras y aditamentos</a:t>
                      </a:r>
                      <a:endParaRPr lang="es-ES" sz="800" b="0" i="0" u="none" strike="noStrike" dirty="0">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10"/>
                  </a:ext>
                </a:extLst>
              </a:tr>
              <a:tr h="190500">
                <a:tc gridSpan="2">
                  <a:txBody>
                    <a:bodyPr/>
                    <a:lstStyle/>
                    <a:p>
                      <a:pPr algn="ctr" fontAlgn="ctr"/>
                      <a:r>
                        <a:rPr lang="es-CR" sz="800" b="1" i="0" u="none" strike="noStrike" dirty="0">
                          <a:solidFill>
                            <a:srgbClr val="000000"/>
                          </a:solidFill>
                          <a:effectLst/>
                          <a:latin typeface="Calibri"/>
                        </a:rPr>
                        <a:t>Firma</a:t>
                      </a:r>
                      <a:endParaRPr lang="en-US" sz="800" b="1" i="0" u="none" strike="noStrike" dirty="0">
                        <a:solidFill>
                          <a:srgbClr val="000000"/>
                        </a:solidFill>
                        <a:effectLst/>
                        <a:latin typeface="Calibri"/>
                      </a:endParaRPr>
                    </a:p>
                  </a:txBody>
                  <a:tcPr marL="9525" marR="9525" marT="9525"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hMerge="1">
                  <a:txBody>
                    <a:bodyPr/>
                    <a:lstStyle/>
                    <a:p>
                      <a:pPr algn="l" fontAlgn="ctr"/>
                      <a:endParaRPr lang="en-US" sz="800" b="0" i="0" u="none" strike="noStrike" dirty="0">
                        <a:solidFill>
                          <a:srgbClr val="000000"/>
                        </a:solidFill>
                        <a:effectLst/>
                        <a:latin typeface="Calibri"/>
                      </a:endParaRPr>
                    </a:p>
                  </a:txBody>
                  <a:tcPr marL="9525" marR="9525" marT="9525" marB="0" anchor="ctr">
                    <a:lnL w="12700" cmpd="sng">
                      <a:noFill/>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gridSpan="2">
                  <a:txBody>
                    <a:bodyPr/>
                    <a:lstStyle/>
                    <a:p>
                      <a:pPr algn="l" fontAlgn="ctr"/>
                      <a:endParaRPr lang="en-US" sz="800" b="0" i="0" u="none" strike="noStrike" dirty="0">
                        <a:solidFill>
                          <a:srgbClr val="000000"/>
                        </a:solidFill>
                        <a:effectLst/>
                        <a:latin typeface="Calibri"/>
                      </a:endParaRPr>
                    </a:p>
                  </a:txBody>
                  <a:tcPr marL="9525" marR="9525" marT="9525" marB="0" anchor="ctr"/>
                </a:tc>
                <a:tc hMerge="1">
                  <a:txBody>
                    <a:bodyPr/>
                    <a:lstStyle/>
                    <a:p>
                      <a:pPr algn="l" fontAlgn="ctr"/>
                      <a:endParaRPr lang="en-US" sz="800" b="0" i="0" u="none" strike="noStrike">
                        <a:solidFill>
                          <a:srgbClr val="000000"/>
                        </a:solidFill>
                        <a:effectLst/>
                        <a:latin typeface="Calibri"/>
                      </a:endParaRPr>
                    </a:p>
                  </a:txBody>
                  <a:tcPr marL="9525" marR="9525" marT="9525" marB="0" anchor="ctr"/>
                </a:tc>
                <a:tc>
                  <a:txBody>
                    <a:bodyPr/>
                    <a:lstStyle/>
                    <a:p>
                      <a:pPr algn="l" fontAlgn="ctr"/>
                      <a:r>
                        <a:rPr lang="en-US" sz="800" u="none" strike="noStrike" dirty="0" err="1">
                          <a:effectLst/>
                        </a:rPr>
                        <a:t>Extintor</a:t>
                      </a:r>
                      <a:endParaRPr lang="en-US" sz="800" b="0" i="0" u="none" strike="noStrike" dirty="0">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dirty="0">
                          <a:effectLst/>
                        </a:rPr>
                        <a:t> </a:t>
                      </a:r>
                      <a:endParaRPr lang="en-US" sz="800" b="0" i="0" u="none" strike="noStrike" dirty="0">
                        <a:solidFill>
                          <a:srgbClr val="000000"/>
                        </a:solidFill>
                        <a:effectLst/>
                        <a:latin typeface="Calibri"/>
                      </a:endParaRPr>
                    </a:p>
                  </a:txBody>
                  <a:tcPr marL="9525" marR="9525" marT="9525" marB="0" anchor="ctr"/>
                </a:tc>
                <a:extLst>
                  <a:ext uri="{0D108BD9-81ED-4DB2-BD59-A6C34878D82A}">
                    <a16:rowId xmlns:a16="http://schemas.microsoft.com/office/drawing/2014/main" val="10011"/>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1685313492"/>
              </p:ext>
            </p:extLst>
          </p:nvPr>
        </p:nvGraphicFramePr>
        <p:xfrm>
          <a:off x="3436987" y="1588"/>
          <a:ext cx="3429001" cy="5482560"/>
        </p:xfrm>
        <a:graphic>
          <a:graphicData uri="http://schemas.openxmlformats.org/drawingml/2006/table">
            <a:tbl>
              <a:tblPr>
                <a:tableStyleId>{5940675A-B579-460E-94D1-54222C63F5DA}</a:tableStyleId>
              </a:tblPr>
              <a:tblGrid>
                <a:gridCol w="682925">
                  <a:extLst>
                    <a:ext uri="{9D8B030D-6E8A-4147-A177-3AD203B41FA5}">
                      <a16:colId xmlns:a16="http://schemas.microsoft.com/office/drawing/2014/main" val="20000"/>
                    </a:ext>
                  </a:extLst>
                </a:gridCol>
                <a:gridCol w="1027981">
                  <a:extLst>
                    <a:ext uri="{9D8B030D-6E8A-4147-A177-3AD203B41FA5}">
                      <a16:colId xmlns:a16="http://schemas.microsoft.com/office/drawing/2014/main" val="20001"/>
                    </a:ext>
                  </a:extLst>
                </a:gridCol>
                <a:gridCol w="1027981">
                  <a:extLst>
                    <a:ext uri="{9D8B030D-6E8A-4147-A177-3AD203B41FA5}">
                      <a16:colId xmlns:a16="http://schemas.microsoft.com/office/drawing/2014/main" val="20002"/>
                    </a:ext>
                  </a:extLst>
                </a:gridCol>
                <a:gridCol w="230038">
                  <a:extLst>
                    <a:ext uri="{9D8B030D-6E8A-4147-A177-3AD203B41FA5}">
                      <a16:colId xmlns:a16="http://schemas.microsoft.com/office/drawing/2014/main" val="20003"/>
                    </a:ext>
                  </a:extLst>
                </a:gridCol>
                <a:gridCol w="230038">
                  <a:extLst>
                    <a:ext uri="{9D8B030D-6E8A-4147-A177-3AD203B41FA5}">
                      <a16:colId xmlns:a16="http://schemas.microsoft.com/office/drawing/2014/main" val="20004"/>
                    </a:ext>
                  </a:extLst>
                </a:gridCol>
                <a:gridCol w="230038">
                  <a:extLst>
                    <a:ext uri="{9D8B030D-6E8A-4147-A177-3AD203B41FA5}">
                      <a16:colId xmlns:a16="http://schemas.microsoft.com/office/drawing/2014/main" val="20005"/>
                    </a:ext>
                  </a:extLst>
                </a:gridCol>
              </a:tblGrid>
              <a:tr h="190500">
                <a:tc gridSpan="6">
                  <a:txBody>
                    <a:bodyPr/>
                    <a:lstStyle/>
                    <a:p>
                      <a:pPr algn="ctr" fontAlgn="ctr"/>
                      <a:r>
                        <a:rPr lang="en-US" sz="800" u="none" strike="noStrike" dirty="0">
                          <a:effectLst/>
                        </a:rPr>
                        <a:t>PRE-USO GRÚAS</a:t>
                      </a:r>
                      <a:endParaRPr lang="en-US" sz="800" b="1" i="0" u="none" strike="noStrike" dirty="0">
                        <a:solidFill>
                          <a:srgbClr val="000000"/>
                        </a:solidFill>
                        <a:effectLst/>
                        <a:latin typeface="Calibri"/>
                      </a:endParaRPr>
                    </a:p>
                  </a:txBody>
                  <a:tcPr marL="9525" marR="9525" marT="9525"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69540">
                <a:tc>
                  <a:txBody>
                    <a:bodyPr/>
                    <a:lstStyle/>
                    <a:p>
                      <a:pPr algn="ctr" fontAlgn="ctr"/>
                      <a:r>
                        <a:rPr lang="en-US" sz="800" u="none" strike="noStrike" dirty="0" err="1">
                          <a:effectLst/>
                        </a:rPr>
                        <a:t>Operador</a:t>
                      </a:r>
                      <a:endParaRPr lang="en-US" sz="800" b="1" i="0" u="none" strike="noStrike" dirty="0">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1"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No. de Placa</a:t>
                      </a:r>
                      <a:endParaRPr lang="en-US" sz="800" b="1" i="0" u="none" strike="noStrike">
                        <a:solidFill>
                          <a:srgbClr val="000000"/>
                        </a:solidFill>
                        <a:effectLst/>
                        <a:latin typeface="Calibri"/>
                      </a:endParaRPr>
                    </a:p>
                  </a:txBody>
                  <a:tcPr marL="9525" marR="9525" marT="9525" marB="0" anchor="ctr"/>
                </a:tc>
                <a:tc gridSpan="3">
                  <a:txBody>
                    <a:bodyPr/>
                    <a:lstStyle/>
                    <a:p>
                      <a:pPr algn="ctr" fontAlgn="ctr"/>
                      <a:r>
                        <a:rPr lang="en-US" sz="800" u="none" strike="noStrike">
                          <a:effectLst/>
                        </a:rPr>
                        <a:t> </a:t>
                      </a:r>
                      <a:endParaRPr lang="en-US" sz="800" b="1" i="0" u="none" strike="noStrike">
                        <a:solidFill>
                          <a:srgbClr val="000000"/>
                        </a:solidFill>
                        <a:effectLst/>
                        <a:latin typeface="Calibri"/>
                      </a:endParaRPr>
                    </a:p>
                  </a:txBody>
                  <a:tcPr marL="9525" marR="9525" marT="9525" marB="0" anchor="ct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144016">
                <a:tc>
                  <a:txBody>
                    <a:bodyPr/>
                    <a:lstStyle/>
                    <a:p>
                      <a:pPr algn="ctr" fontAlgn="ctr"/>
                      <a:r>
                        <a:rPr lang="en-US" sz="800" u="none" strike="noStrike" dirty="0">
                          <a:effectLst/>
                        </a:rPr>
                        <a:t>Firma</a:t>
                      </a:r>
                      <a:endParaRPr lang="en-US" sz="800" b="1" i="0" u="none" strike="noStrike" dirty="0">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1"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No. Licencia vigente</a:t>
                      </a:r>
                      <a:endParaRPr lang="en-US" sz="800" b="1" i="0" u="none" strike="noStrike">
                        <a:solidFill>
                          <a:srgbClr val="000000"/>
                        </a:solidFill>
                        <a:effectLst/>
                        <a:latin typeface="Calibri"/>
                      </a:endParaRPr>
                    </a:p>
                  </a:txBody>
                  <a:tcPr marL="9525" marR="9525" marT="9525" marB="0" anchor="ctr"/>
                </a:tc>
                <a:tc gridSpan="3">
                  <a:txBody>
                    <a:bodyPr/>
                    <a:lstStyle/>
                    <a:p>
                      <a:pPr algn="ctr" fontAlgn="ctr"/>
                      <a:r>
                        <a:rPr lang="en-US" sz="800" u="none" strike="noStrike">
                          <a:effectLst/>
                        </a:rPr>
                        <a:t> </a:t>
                      </a:r>
                      <a:endParaRPr lang="en-US" sz="800" b="1" i="0" u="none" strike="noStrike">
                        <a:solidFill>
                          <a:srgbClr val="000000"/>
                        </a:solidFill>
                        <a:effectLst/>
                        <a:latin typeface="Calibri"/>
                      </a:endParaRPr>
                    </a:p>
                  </a:txBody>
                  <a:tcPr marL="9525" marR="9525" marT="9525" marB="0" anchor="ct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190500">
                <a:tc>
                  <a:txBody>
                    <a:bodyPr/>
                    <a:lstStyle/>
                    <a:p>
                      <a:pPr algn="ctr" fontAlgn="ctr"/>
                      <a:r>
                        <a:rPr lang="en-US" sz="800" u="none" strike="noStrike">
                          <a:effectLst/>
                        </a:rPr>
                        <a:t>Accesorio</a:t>
                      </a:r>
                      <a:endParaRPr lang="en-US" sz="800" b="1" i="0" u="none" strike="noStrike">
                        <a:solidFill>
                          <a:srgbClr val="000000"/>
                        </a:solidFill>
                        <a:effectLst/>
                        <a:latin typeface="Calibri"/>
                      </a:endParaRPr>
                    </a:p>
                  </a:txBody>
                  <a:tcPr marL="9525" marR="9525" marT="9525" marB="0" anchor="ctr"/>
                </a:tc>
                <a:tc gridSpan="2">
                  <a:txBody>
                    <a:bodyPr/>
                    <a:lstStyle/>
                    <a:p>
                      <a:pPr algn="ctr" fontAlgn="ctr"/>
                      <a:r>
                        <a:rPr lang="en-US" sz="800" u="none" strike="noStrike" dirty="0" err="1">
                          <a:effectLst/>
                        </a:rPr>
                        <a:t>Parámetro</a:t>
                      </a:r>
                      <a:r>
                        <a:rPr lang="en-US" sz="800" u="none" strike="noStrike" dirty="0">
                          <a:effectLst/>
                        </a:rPr>
                        <a:t> de </a:t>
                      </a:r>
                      <a:r>
                        <a:rPr lang="en-US" sz="800" u="none" strike="noStrike" dirty="0" err="1">
                          <a:effectLst/>
                        </a:rPr>
                        <a:t>revisión</a:t>
                      </a:r>
                      <a:endParaRPr lang="en-US" sz="800" b="1" i="0" u="none" strike="noStrike" dirty="0">
                        <a:solidFill>
                          <a:srgbClr val="000000"/>
                        </a:solidFill>
                        <a:effectLst/>
                        <a:latin typeface="Calibri"/>
                      </a:endParaRPr>
                    </a:p>
                  </a:txBody>
                  <a:tcPr marL="9525" marR="9525" marT="9525" marB="0" anchor="ctr"/>
                </a:tc>
                <a:tc hMerge="1">
                  <a:txBody>
                    <a:bodyPr/>
                    <a:lstStyle/>
                    <a:p>
                      <a:pPr algn="ctr" fontAlgn="ctr"/>
                      <a:endParaRPr lang="en-US" sz="800" b="1"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SI</a:t>
                      </a:r>
                      <a:endParaRPr lang="en-US" sz="800" b="1"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NO</a:t>
                      </a:r>
                      <a:endParaRPr lang="en-US" sz="800" b="1"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NA</a:t>
                      </a:r>
                      <a:endParaRPr lang="en-US" sz="800" b="1"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03"/>
                  </a:ext>
                </a:extLst>
              </a:tr>
              <a:tr h="190500">
                <a:tc rowSpan="3">
                  <a:txBody>
                    <a:bodyPr/>
                    <a:lstStyle/>
                    <a:p>
                      <a:pPr algn="ctr" fontAlgn="ctr"/>
                      <a:r>
                        <a:rPr lang="en-US" sz="800" u="none" strike="noStrike">
                          <a:effectLst/>
                        </a:rPr>
                        <a:t>Sistema de estabilización</a:t>
                      </a:r>
                      <a:endParaRPr lang="en-US" sz="800" b="0" i="0" u="none" strike="noStrike">
                        <a:solidFill>
                          <a:srgbClr val="000000"/>
                        </a:solidFill>
                        <a:effectLst/>
                        <a:latin typeface="Calibri"/>
                      </a:endParaRPr>
                    </a:p>
                  </a:txBody>
                  <a:tcPr marL="9525" marR="9525" marT="9525" marB="0" anchor="ctr"/>
                </a:tc>
                <a:tc gridSpan="2">
                  <a:txBody>
                    <a:bodyPr/>
                    <a:lstStyle/>
                    <a:p>
                      <a:pPr algn="l" rtl="0" fontAlgn="ctr"/>
                      <a:r>
                        <a:rPr lang="es-ES" sz="800" u="none" strike="noStrike" dirty="0">
                          <a:effectLst/>
                        </a:rPr>
                        <a:t>Circuito hidráulico de estabilizadores</a:t>
                      </a:r>
                      <a:endParaRPr lang="es-ES" sz="800" b="0" i="0" u="none" strike="noStrike" dirty="0">
                        <a:solidFill>
                          <a:srgbClr val="000000"/>
                        </a:solidFill>
                        <a:effectLst/>
                        <a:latin typeface="Arial"/>
                      </a:endParaRPr>
                    </a:p>
                  </a:txBody>
                  <a:tcPr marL="9525" marR="9525" marT="9525" marB="0" anchor="ctr"/>
                </a:tc>
                <a:tc hMerge="1">
                  <a:txBody>
                    <a:bodyPr/>
                    <a:lstStyle/>
                    <a:p>
                      <a:endParaRPr lang="en-US"/>
                    </a:p>
                  </a:txBody>
                  <a:tcP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04"/>
                  </a:ext>
                </a:extLst>
              </a:tr>
              <a:tr h="190500">
                <a:tc vMerge="1">
                  <a:txBody>
                    <a:bodyPr/>
                    <a:lstStyle/>
                    <a:p>
                      <a:endParaRPr lang="en-US"/>
                    </a:p>
                  </a:txBody>
                  <a:tcPr/>
                </a:tc>
                <a:tc gridSpan="2">
                  <a:txBody>
                    <a:bodyPr/>
                    <a:lstStyle/>
                    <a:p>
                      <a:pPr algn="l" rtl="0" fontAlgn="ctr"/>
                      <a:r>
                        <a:rPr lang="es-ES" sz="800" u="none" strike="noStrike" dirty="0">
                          <a:effectLst/>
                        </a:rPr>
                        <a:t>Sistema de incremento de tracción</a:t>
                      </a:r>
                      <a:endParaRPr lang="es-ES" sz="800" b="0" i="0" u="none" strike="noStrike" dirty="0">
                        <a:solidFill>
                          <a:srgbClr val="000000"/>
                        </a:solidFill>
                        <a:effectLst/>
                        <a:latin typeface="Arial"/>
                      </a:endParaRPr>
                    </a:p>
                  </a:txBody>
                  <a:tcPr marL="9525" marR="9525" marT="9525" marB="0" anchor="ctr"/>
                </a:tc>
                <a:tc hMerge="1">
                  <a:txBody>
                    <a:bodyPr/>
                    <a:lstStyle/>
                    <a:p>
                      <a:endParaRPr lang="en-US"/>
                    </a:p>
                  </a:txBody>
                  <a:tcP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05"/>
                  </a:ext>
                </a:extLst>
              </a:tr>
              <a:tr h="190500">
                <a:tc vMerge="1">
                  <a:txBody>
                    <a:bodyPr/>
                    <a:lstStyle/>
                    <a:p>
                      <a:endParaRPr lang="en-US"/>
                    </a:p>
                  </a:txBody>
                  <a:tcPr/>
                </a:tc>
                <a:tc gridSpan="2">
                  <a:txBody>
                    <a:bodyPr/>
                    <a:lstStyle/>
                    <a:p>
                      <a:pPr algn="l" rtl="0" fontAlgn="ctr"/>
                      <a:r>
                        <a:rPr lang="es-ES" sz="800" u="none" strike="noStrike" dirty="0">
                          <a:effectLst/>
                        </a:rPr>
                        <a:t>Bastidor de estructura en buen estado</a:t>
                      </a:r>
                      <a:endParaRPr lang="es-ES" sz="800" b="0" i="0" u="none" strike="noStrike" dirty="0">
                        <a:solidFill>
                          <a:srgbClr val="000000"/>
                        </a:solidFill>
                        <a:effectLst/>
                        <a:latin typeface="Arial"/>
                      </a:endParaRPr>
                    </a:p>
                  </a:txBody>
                  <a:tcPr marL="9525" marR="9525" marT="9525" marB="0" anchor="ctr"/>
                </a:tc>
                <a:tc hMerge="1">
                  <a:txBody>
                    <a:bodyPr/>
                    <a:lstStyle/>
                    <a:p>
                      <a:endParaRPr lang="en-US"/>
                    </a:p>
                  </a:txBody>
                  <a:tcP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06"/>
                  </a:ext>
                </a:extLst>
              </a:tr>
              <a:tr h="190500">
                <a:tc rowSpan="11">
                  <a:txBody>
                    <a:bodyPr/>
                    <a:lstStyle/>
                    <a:p>
                      <a:pPr algn="ctr" fontAlgn="ctr"/>
                      <a:r>
                        <a:rPr lang="en-US" sz="800" u="none" strike="noStrike">
                          <a:effectLst/>
                        </a:rPr>
                        <a:t>Sistema de levantamiento de cargas</a:t>
                      </a:r>
                      <a:endParaRPr lang="en-US" sz="800" b="0" i="0" u="none" strike="noStrike">
                        <a:solidFill>
                          <a:srgbClr val="000000"/>
                        </a:solidFill>
                        <a:effectLst/>
                        <a:latin typeface="Calibri"/>
                      </a:endParaRPr>
                    </a:p>
                  </a:txBody>
                  <a:tcPr marL="9525" marR="9525" marT="9525" marB="0" anchor="ctr"/>
                </a:tc>
                <a:tc gridSpan="2">
                  <a:txBody>
                    <a:bodyPr/>
                    <a:lstStyle/>
                    <a:p>
                      <a:pPr algn="l" rtl="0" fontAlgn="ctr"/>
                      <a:r>
                        <a:rPr lang="en-US" sz="800" u="none" strike="noStrike" dirty="0" err="1">
                          <a:effectLst/>
                        </a:rPr>
                        <a:t>Contrapesos</a:t>
                      </a:r>
                      <a:endParaRPr lang="en-US" sz="800" b="0" i="0" u="none" strike="noStrike" dirty="0">
                        <a:solidFill>
                          <a:srgbClr val="000000"/>
                        </a:solidFill>
                        <a:effectLst/>
                        <a:latin typeface="Arial"/>
                      </a:endParaRPr>
                    </a:p>
                  </a:txBody>
                  <a:tcPr marL="9525" marR="9525" marT="9525" marB="0" anchor="ctr"/>
                </a:tc>
                <a:tc hMerge="1">
                  <a:txBody>
                    <a:bodyPr/>
                    <a:lstStyle/>
                    <a:p>
                      <a:endParaRPr lang="en-US"/>
                    </a:p>
                  </a:txBody>
                  <a:tcP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07"/>
                  </a:ext>
                </a:extLst>
              </a:tr>
              <a:tr h="190500">
                <a:tc vMerge="1">
                  <a:txBody>
                    <a:bodyPr/>
                    <a:lstStyle/>
                    <a:p>
                      <a:endParaRPr lang="en-US"/>
                    </a:p>
                  </a:txBody>
                  <a:tcPr/>
                </a:tc>
                <a:tc gridSpan="2">
                  <a:txBody>
                    <a:bodyPr/>
                    <a:lstStyle/>
                    <a:p>
                      <a:pPr algn="l" rtl="0" fontAlgn="ctr"/>
                      <a:r>
                        <a:rPr lang="es-ES" sz="800" u="none" strike="noStrike" dirty="0">
                          <a:effectLst/>
                        </a:rPr>
                        <a:t>Pluma o brazo </a:t>
                      </a:r>
                      <a:endParaRPr lang="es-ES" sz="800" b="0" i="0" u="none" strike="noStrike" dirty="0">
                        <a:solidFill>
                          <a:srgbClr val="000000"/>
                        </a:solidFill>
                        <a:effectLst/>
                        <a:latin typeface="Arial"/>
                      </a:endParaRPr>
                    </a:p>
                  </a:txBody>
                  <a:tcPr marL="9525" marR="9525" marT="9525" marB="0" anchor="ctr"/>
                </a:tc>
                <a:tc hMerge="1">
                  <a:txBody>
                    <a:bodyPr/>
                    <a:lstStyle/>
                    <a:p>
                      <a:endParaRPr lang="en-US"/>
                    </a:p>
                  </a:txBody>
                  <a:tcP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08"/>
                  </a:ext>
                </a:extLst>
              </a:tr>
              <a:tr h="295275">
                <a:tc vMerge="1">
                  <a:txBody>
                    <a:bodyPr/>
                    <a:lstStyle/>
                    <a:p>
                      <a:endParaRPr lang="en-US"/>
                    </a:p>
                  </a:txBody>
                  <a:tcPr/>
                </a:tc>
                <a:tc gridSpan="2">
                  <a:txBody>
                    <a:bodyPr/>
                    <a:lstStyle/>
                    <a:p>
                      <a:pPr algn="l" rtl="0" fontAlgn="ctr"/>
                      <a:r>
                        <a:rPr lang="es-ES" sz="800" u="none" strike="noStrike" dirty="0">
                          <a:effectLst/>
                        </a:rPr>
                        <a:t>Corona de orientación con giro libre de movimientos bruscos</a:t>
                      </a:r>
                      <a:endParaRPr lang="es-ES" sz="800" b="0" i="0" u="none" strike="noStrike" dirty="0">
                        <a:solidFill>
                          <a:srgbClr val="000000"/>
                        </a:solidFill>
                        <a:effectLst/>
                        <a:latin typeface="Arial"/>
                      </a:endParaRPr>
                    </a:p>
                  </a:txBody>
                  <a:tcPr marL="9525" marR="9525" marT="9525" marB="0" anchor="ctr"/>
                </a:tc>
                <a:tc hMerge="1">
                  <a:txBody>
                    <a:bodyPr/>
                    <a:lstStyle/>
                    <a:p>
                      <a:endParaRPr lang="en-US"/>
                    </a:p>
                  </a:txBody>
                  <a:tcP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09"/>
                  </a:ext>
                </a:extLst>
              </a:tr>
              <a:tr h="217909">
                <a:tc vMerge="1">
                  <a:txBody>
                    <a:bodyPr/>
                    <a:lstStyle/>
                    <a:p>
                      <a:endParaRPr lang="en-US"/>
                    </a:p>
                  </a:txBody>
                  <a:tcPr/>
                </a:tc>
                <a:tc gridSpan="2">
                  <a:txBody>
                    <a:bodyPr/>
                    <a:lstStyle/>
                    <a:p>
                      <a:pPr algn="l" rtl="0" fontAlgn="ctr"/>
                      <a:r>
                        <a:rPr lang="es-ES" sz="800" u="none" strike="noStrike" dirty="0">
                          <a:effectLst/>
                        </a:rPr>
                        <a:t>Cilindros elevación y extensión de la pluma</a:t>
                      </a:r>
                      <a:endParaRPr lang="es-ES" sz="800" b="0" i="0" u="none" strike="noStrike" dirty="0">
                        <a:solidFill>
                          <a:srgbClr val="000000"/>
                        </a:solidFill>
                        <a:effectLst/>
                        <a:latin typeface="Arial"/>
                      </a:endParaRPr>
                    </a:p>
                  </a:txBody>
                  <a:tcPr marL="9525" marR="9525" marT="9525" marB="0" anchor="ctr"/>
                </a:tc>
                <a:tc hMerge="1">
                  <a:txBody>
                    <a:bodyPr/>
                    <a:lstStyle/>
                    <a:p>
                      <a:endParaRPr lang="en-US"/>
                    </a:p>
                  </a:txBody>
                  <a:tcP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10"/>
                  </a:ext>
                </a:extLst>
              </a:tr>
              <a:tr h="295275">
                <a:tc vMerge="1">
                  <a:txBody>
                    <a:bodyPr/>
                    <a:lstStyle/>
                    <a:p>
                      <a:endParaRPr lang="en-US"/>
                    </a:p>
                  </a:txBody>
                  <a:tcPr/>
                </a:tc>
                <a:tc gridSpan="2">
                  <a:txBody>
                    <a:bodyPr/>
                    <a:lstStyle/>
                    <a:p>
                      <a:pPr algn="l" rtl="0" fontAlgn="ctr"/>
                      <a:r>
                        <a:rPr lang="es-ES" sz="800" u="none" strike="noStrike" dirty="0">
                          <a:effectLst/>
                        </a:rPr>
                        <a:t>Sistema de frenado de movimientos de elevación y de giro</a:t>
                      </a:r>
                      <a:endParaRPr lang="es-ES" sz="800" b="0" i="0" u="none" strike="noStrike" dirty="0">
                        <a:solidFill>
                          <a:srgbClr val="000000"/>
                        </a:solidFill>
                        <a:effectLst/>
                        <a:latin typeface="Arial"/>
                      </a:endParaRPr>
                    </a:p>
                  </a:txBody>
                  <a:tcPr marL="9525" marR="9525" marT="9525" marB="0" anchor="ctr"/>
                </a:tc>
                <a:tc hMerge="1">
                  <a:txBody>
                    <a:bodyPr/>
                    <a:lstStyle/>
                    <a:p>
                      <a:endParaRPr lang="en-US"/>
                    </a:p>
                  </a:txBody>
                  <a:tcP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11"/>
                  </a:ext>
                </a:extLst>
              </a:tr>
              <a:tr h="190500">
                <a:tc vMerge="1">
                  <a:txBody>
                    <a:bodyPr/>
                    <a:lstStyle/>
                    <a:p>
                      <a:endParaRPr lang="en-US"/>
                    </a:p>
                  </a:txBody>
                  <a:tcPr/>
                </a:tc>
                <a:tc gridSpan="2">
                  <a:txBody>
                    <a:bodyPr/>
                    <a:lstStyle/>
                    <a:p>
                      <a:pPr algn="l" rtl="0" fontAlgn="ctr"/>
                      <a:r>
                        <a:rPr lang="es-ES" sz="800" u="none" strike="noStrike" dirty="0">
                          <a:effectLst/>
                        </a:rPr>
                        <a:t>Control de movimientos</a:t>
                      </a:r>
                      <a:endParaRPr lang="es-ES" sz="800" b="0" i="0" u="none" strike="noStrike" dirty="0">
                        <a:solidFill>
                          <a:srgbClr val="000000"/>
                        </a:solidFill>
                        <a:effectLst/>
                        <a:latin typeface="Arial"/>
                      </a:endParaRPr>
                    </a:p>
                  </a:txBody>
                  <a:tcPr marL="9525" marR="9525" marT="9525" marB="0" anchor="ctr"/>
                </a:tc>
                <a:tc hMerge="1">
                  <a:txBody>
                    <a:bodyPr/>
                    <a:lstStyle/>
                    <a:p>
                      <a:endParaRPr lang="en-US"/>
                    </a:p>
                  </a:txBody>
                  <a:tcP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12"/>
                  </a:ext>
                </a:extLst>
              </a:tr>
              <a:tr h="190500">
                <a:tc vMerge="1">
                  <a:txBody>
                    <a:bodyPr/>
                    <a:lstStyle/>
                    <a:p>
                      <a:endParaRPr lang="en-US"/>
                    </a:p>
                  </a:txBody>
                  <a:tcPr/>
                </a:tc>
                <a:tc gridSpan="2">
                  <a:txBody>
                    <a:bodyPr/>
                    <a:lstStyle/>
                    <a:p>
                      <a:pPr algn="l" rtl="0" fontAlgn="ctr"/>
                      <a:r>
                        <a:rPr lang="es-ES" sz="800" u="none" strike="noStrike">
                          <a:effectLst/>
                        </a:rPr>
                        <a:t>Bloqueo de la estructura giratoria</a:t>
                      </a:r>
                      <a:endParaRPr lang="es-ES" sz="800" b="0" i="0" u="none" strike="noStrike">
                        <a:solidFill>
                          <a:srgbClr val="000000"/>
                        </a:solidFill>
                        <a:effectLst/>
                        <a:latin typeface="Arial"/>
                      </a:endParaRPr>
                    </a:p>
                  </a:txBody>
                  <a:tcPr marL="9525" marR="9525" marT="9525" marB="0" anchor="ctr"/>
                </a:tc>
                <a:tc hMerge="1">
                  <a:txBody>
                    <a:bodyPr/>
                    <a:lstStyle/>
                    <a:p>
                      <a:endParaRPr lang="en-US"/>
                    </a:p>
                  </a:txBody>
                  <a:tcP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13"/>
                  </a:ext>
                </a:extLst>
              </a:tr>
              <a:tr h="190500">
                <a:tc vMerge="1">
                  <a:txBody>
                    <a:bodyPr/>
                    <a:lstStyle/>
                    <a:p>
                      <a:endParaRPr lang="en-US"/>
                    </a:p>
                  </a:txBody>
                  <a:tcPr/>
                </a:tc>
                <a:tc gridSpan="2">
                  <a:txBody>
                    <a:bodyPr/>
                    <a:lstStyle/>
                    <a:p>
                      <a:pPr algn="l" rtl="0" fontAlgn="ctr"/>
                      <a:r>
                        <a:rPr lang="en-US" sz="800" u="none" strike="noStrike">
                          <a:effectLst/>
                        </a:rPr>
                        <a:t>Inmovilización de la cabina</a:t>
                      </a:r>
                      <a:endParaRPr lang="en-US" sz="800" b="0" i="0" u="none" strike="noStrike">
                        <a:solidFill>
                          <a:srgbClr val="000000"/>
                        </a:solidFill>
                        <a:effectLst/>
                        <a:latin typeface="Arial"/>
                      </a:endParaRPr>
                    </a:p>
                  </a:txBody>
                  <a:tcPr marL="9525" marR="9525" marT="9525" marB="0" anchor="ctr"/>
                </a:tc>
                <a:tc hMerge="1">
                  <a:txBody>
                    <a:bodyPr/>
                    <a:lstStyle/>
                    <a:p>
                      <a:endParaRPr lang="en-US"/>
                    </a:p>
                  </a:txBody>
                  <a:tcP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dirty="0">
                          <a:effectLst/>
                        </a:rPr>
                        <a:t> </a:t>
                      </a:r>
                      <a:endParaRPr lang="en-US" sz="800" b="0" i="0" u="none" strike="noStrike" dirty="0">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14"/>
                  </a:ext>
                </a:extLst>
              </a:tr>
              <a:tr h="190500">
                <a:tc vMerge="1">
                  <a:txBody>
                    <a:bodyPr/>
                    <a:lstStyle/>
                    <a:p>
                      <a:endParaRPr lang="en-US"/>
                    </a:p>
                  </a:txBody>
                  <a:tcPr/>
                </a:tc>
                <a:tc gridSpan="2">
                  <a:txBody>
                    <a:bodyPr/>
                    <a:lstStyle/>
                    <a:p>
                      <a:pPr algn="l" rtl="0" fontAlgn="ctr"/>
                      <a:r>
                        <a:rPr lang="es-ES" sz="800" u="none" strike="noStrike" dirty="0">
                          <a:effectLst/>
                        </a:rPr>
                        <a:t>Cables, cadenas, tambor y poleas</a:t>
                      </a:r>
                      <a:endParaRPr lang="es-ES" sz="800" b="0" i="0" u="none" strike="noStrike" dirty="0">
                        <a:solidFill>
                          <a:srgbClr val="000000"/>
                        </a:solidFill>
                        <a:effectLst/>
                        <a:latin typeface="Arial"/>
                      </a:endParaRPr>
                    </a:p>
                  </a:txBody>
                  <a:tcPr marL="9525" marR="9525" marT="9525" marB="0" anchor="ctr"/>
                </a:tc>
                <a:tc hMerge="1">
                  <a:txBody>
                    <a:bodyPr/>
                    <a:lstStyle/>
                    <a:p>
                      <a:endParaRPr lang="en-US"/>
                    </a:p>
                  </a:txBody>
                  <a:tcP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15"/>
                  </a:ext>
                </a:extLst>
              </a:tr>
              <a:tr h="266700">
                <a:tc vMerge="1">
                  <a:txBody>
                    <a:bodyPr/>
                    <a:lstStyle/>
                    <a:p>
                      <a:endParaRPr lang="en-US"/>
                    </a:p>
                  </a:txBody>
                  <a:tcPr/>
                </a:tc>
                <a:tc gridSpan="2">
                  <a:txBody>
                    <a:bodyPr/>
                    <a:lstStyle/>
                    <a:p>
                      <a:pPr algn="l" rtl="0" fontAlgn="ctr"/>
                      <a:r>
                        <a:rPr lang="es-ES" sz="800" u="none" strike="noStrike">
                          <a:effectLst/>
                        </a:rPr>
                        <a:t>Sistema de levantamiento cuenta con tope para final de carrera</a:t>
                      </a:r>
                      <a:endParaRPr lang="es-ES" sz="800" b="0" i="0" u="none" strike="noStrike">
                        <a:solidFill>
                          <a:srgbClr val="000000"/>
                        </a:solidFill>
                        <a:effectLst/>
                        <a:latin typeface="Arial"/>
                      </a:endParaRPr>
                    </a:p>
                  </a:txBody>
                  <a:tcPr marL="9525" marR="9525" marT="9525" marB="0" anchor="ctr"/>
                </a:tc>
                <a:tc hMerge="1">
                  <a:txBody>
                    <a:bodyPr/>
                    <a:lstStyle/>
                    <a:p>
                      <a:endParaRPr lang="en-US"/>
                    </a:p>
                  </a:txBody>
                  <a:tcP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16"/>
                  </a:ext>
                </a:extLst>
              </a:tr>
              <a:tr h="257175">
                <a:tc vMerge="1">
                  <a:txBody>
                    <a:bodyPr/>
                    <a:lstStyle/>
                    <a:p>
                      <a:endParaRPr lang="en-US"/>
                    </a:p>
                  </a:txBody>
                  <a:tcPr/>
                </a:tc>
                <a:tc gridSpan="2">
                  <a:txBody>
                    <a:bodyPr/>
                    <a:lstStyle/>
                    <a:p>
                      <a:pPr algn="l" rtl="0" fontAlgn="ctr"/>
                      <a:r>
                        <a:rPr lang="es-ES" sz="800" u="none" strike="noStrike">
                          <a:effectLst/>
                        </a:rPr>
                        <a:t>Protección de partes móviles como estabilizadores y sistema de levantamiento</a:t>
                      </a:r>
                      <a:endParaRPr lang="es-ES" sz="800" b="0" i="0" u="none" strike="noStrike">
                        <a:solidFill>
                          <a:srgbClr val="000000"/>
                        </a:solidFill>
                        <a:effectLst/>
                        <a:latin typeface="Arial"/>
                      </a:endParaRPr>
                    </a:p>
                  </a:txBody>
                  <a:tcPr marL="9525" marR="9525" marT="9525" marB="0" anchor="ctr"/>
                </a:tc>
                <a:tc hMerge="1">
                  <a:txBody>
                    <a:bodyPr/>
                    <a:lstStyle/>
                    <a:p>
                      <a:endParaRPr lang="en-US"/>
                    </a:p>
                  </a:txBody>
                  <a:tcP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17"/>
                  </a:ext>
                </a:extLst>
              </a:tr>
              <a:tr h="190500">
                <a:tc rowSpan="2">
                  <a:txBody>
                    <a:bodyPr/>
                    <a:lstStyle/>
                    <a:p>
                      <a:pPr algn="ctr" fontAlgn="ctr"/>
                      <a:r>
                        <a:rPr lang="en-US" sz="800" u="none" strike="noStrike">
                          <a:effectLst/>
                        </a:rPr>
                        <a:t>Indicadores de operación</a:t>
                      </a:r>
                      <a:endParaRPr lang="en-US" sz="800" b="0" i="0" u="none" strike="noStrike">
                        <a:solidFill>
                          <a:srgbClr val="000000"/>
                        </a:solidFill>
                        <a:effectLst/>
                        <a:latin typeface="Calibri"/>
                      </a:endParaRPr>
                    </a:p>
                  </a:txBody>
                  <a:tcPr marL="9525" marR="9525" marT="9525" marB="0" anchor="ctr"/>
                </a:tc>
                <a:tc gridSpan="2">
                  <a:txBody>
                    <a:bodyPr/>
                    <a:lstStyle/>
                    <a:p>
                      <a:pPr algn="l" rtl="0" fontAlgn="ctr"/>
                      <a:r>
                        <a:rPr lang="en-US" sz="800" u="none" strike="noStrike" dirty="0" err="1">
                          <a:effectLst/>
                        </a:rPr>
                        <a:t>Alarma</a:t>
                      </a:r>
                      <a:r>
                        <a:rPr lang="en-US" sz="800" u="none" strike="noStrike" dirty="0">
                          <a:effectLst/>
                        </a:rPr>
                        <a:t> </a:t>
                      </a:r>
                      <a:r>
                        <a:rPr lang="en-US" sz="800" u="none" strike="noStrike" dirty="0" err="1">
                          <a:effectLst/>
                        </a:rPr>
                        <a:t>sonora</a:t>
                      </a:r>
                      <a:r>
                        <a:rPr lang="en-US" sz="800" u="none" strike="noStrike" dirty="0">
                          <a:effectLst/>
                        </a:rPr>
                        <a:t> de </a:t>
                      </a:r>
                      <a:r>
                        <a:rPr lang="en-US" sz="800" u="none" strike="noStrike" dirty="0" err="1">
                          <a:effectLst/>
                        </a:rPr>
                        <a:t>reversa</a:t>
                      </a:r>
                      <a:endParaRPr lang="en-US" sz="800" b="0" i="0" u="none" strike="noStrike" dirty="0">
                        <a:solidFill>
                          <a:srgbClr val="000000"/>
                        </a:solidFill>
                        <a:effectLst/>
                        <a:latin typeface="Arial"/>
                      </a:endParaRPr>
                    </a:p>
                  </a:txBody>
                  <a:tcPr marL="9525" marR="9525" marT="9525" marB="0" anchor="ctr"/>
                </a:tc>
                <a:tc hMerge="1">
                  <a:txBody>
                    <a:bodyPr/>
                    <a:lstStyle/>
                    <a:p>
                      <a:endParaRPr lang="en-US"/>
                    </a:p>
                  </a:txBody>
                  <a:tcP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18"/>
                  </a:ext>
                </a:extLst>
              </a:tr>
              <a:tr h="247650">
                <a:tc vMerge="1">
                  <a:txBody>
                    <a:bodyPr/>
                    <a:lstStyle/>
                    <a:p>
                      <a:endParaRPr lang="en-US"/>
                    </a:p>
                  </a:txBody>
                  <a:tcPr/>
                </a:tc>
                <a:tc gridSpan="2">
                  <a:txBody>
                    <a:bodyPr/>
                    <a:lstStyle/>
                    <a:p>
                      <a:pPr algn="l" rtl="0" fontAlgn="ctr"/>
                      <a:r>
                        <a:rPr lang="es-ES" sz="800" u="none" strike="noStrike" dirty="0" err="1">
                          <a:effectLst/>
                        </a:rPr>
                        <a:t>Iletreros</a:t>
                      </a:r>
                      <a:r>
                        <a:rPr lang="es-ES" sz="800" u="none" strike="noStrike" dirty="0">
                          <a:effectLst/>
                        </a:rPr>
                        <a:t> visibles de ángulo de pluma, carga de gancho, diagrama de cargas y alcances</a:t>
                      </a:r>
                      <a:endParaRPr lang="es-ES" sz="800" b="0" i="0" u="none" strike="noStrike" dirty="0">
                        <a:solidFill>
                          <a:srgbClr val="000000"/>
                        </a:solidFill>
                        <a:effectLst/>
                        <a:latin typeface="Arial"/>
                      </a:endParaRPr>
                    </a:p>
                  </a:txBody>
                  <a:tcPr marL="9525" marR="9525" marT="9525" marB="0" anchor="ctr"/>
                </a:tc>
                <a:tc hMerge="1">
                  <a:txBody>
                    <a:bodyPr/>
                    <a:lstStyle/>
                    <a:p>
                      <a:endParaRPr lang="en-US"/>
                    </a:p>
                  </a:txBody>
                  <a:tcP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19"/>
                  </a:ext>
                </a:extLst>
              </a:tr>
              <a:tr h="190500">
                <a:tc rowSpan="5">
                  <a:txBody>
                    <a:bodyPr/>
                    <a:lstStyle/>
                    <a:p>
                      <a:pPr algn="ctr" fontAlgn="ctr"/>
                      <a:r>
                        <a:rPr lang="en-US" sz="800" u="none" strike="noStrike" dirty="0" err="1">
                          <a:effectLst/>
                        </a:rPr>
                        <a:t>Elementos</a:t>
                      </a:r>
                      <a:r>
                        <a:rPr lang="en-US" sz="800" u="none" strike="noStrike" dirty="0">
                          <a:effectLst/>
                        </a:rPr>
                        <a:t> del </a:t>
                      </a:r>
                      <a:r>
                        <a:rPr lang="en-US" sz="800" u="none" strike="noStrike" dirty="0" err="1">
                          <a:effectLst/>
                        </a:rPr>
                        <a:t>vehículo</a:t>
                      </a:r>
                      <a:endParaRPr lang="en-US" sz="800" b="0" i="0" u="none" strike="noStrike" dirty="0">
                        <a:solidFill>
                          <a:srgbClr val="000000"/>
                        </a:solidFill>
                        <a:effectLst/>
                        <a:latin typeface="Calibri"/>
                      </a:endParaRPr>
                    </a:p>
                  </a:txBody>
                  <a:tcPr marL="9525" marR="9525" marT="9525" marB="0" anchor="ctr"/>
                </a:tc>
                <a:tc gridSpan="2">
                  <a:txBody>
                    <a:bodyPr/>
                    <a:lstStyle/>
                    <a:p>
                      <a:pPr algn="l" rtl="0" fontAlgn="ctr"/>
                      <a:r>
                        <a:rPr lang="es-ES" sz="800" u="none" strike="noStrike" dirty="0">
                          <a:effectLst/>
                        </a:rPr>
                        <a:t>Elementos mecánicos del vehículo</a:t>
                      </a:r>
                      <a:endParaRPr lang="es-ES" sz="800" b="0" i="0" u="none" strike="noStrike" dirty="0">
                        <a:solidFill>
                          <a:srgbClr val="000000"/>
                        </a:solidFill>
                        <a:effectLst/>
                        <a:latin typeface="Arial"/>
                      </a:endParaRPr>
                    </a:p>
                  </a:txBody>
                  <a:tcPr marL="9525" marR="9525" marT="9525" marB="0" anchor="ctr"/>
                </a:tc>
                <a:tc hMerge="1">
                  <a:txBody>
                    <a:bodyPr/>
                    <a:lstStyle/>
                    <a:p>
                      <a:endParaRPr lang="en-US"/>
                    </a:p>
                  </a:txBody>
                  <a:tcP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20"/>
                  </a:ext>
                </a:extLst>
              </a:tr>
              <a:tr h="190500">
                <a:tc vMerge="1">
                  <a:txBody>
                    <a:bodyPr/>
                    <a:lstStyle/>
                    <a:p>
                      <a:endParaRPr lang="en-US"/>
                    </a:p>
                  </a:txBody>
                  <a:tcPr/>
                </a:tc>
                <a:tc gridSpan="2">
                  <a:txBody>
                    <a:bodyPr/>
                    <a:lstStyle/>
                    <a:p>
                      <a:pPr algn="l" rtl="0" fontAlgn="ctr"/>
                      <a:r>
                        <a:rPr lang="es-ES" sz="800" u="none" strike="noStrike" dirty="0">
                          <a:effectLst/>
                        </a:rPr>
                        <a:t>Deposito combustible con su tapón</a:t>
                      </a:r>
                      <a:endParaRPr lang="es-ES" sz="800" b="0" i="0" u="none" strike="noStrike" dirty="0">
                        <a:solidFill>
                          <a:srgbClr val="000000"/>
                        </a:solidFill>
                        <a:effectLst/>
                        <a:latin typeface="Arial"/>
                      </a:endParaRPr>
                    </a:p>
                  </a:txBody>
                  <a:tcPr marL="9525" marR="9525" marT="9525" marB="0" anchor="ctr"/>
                </a:tc>
                <a:tc hMerge="1">
                  <a:txBody>
                    <a:bodyPr/>
                    <a:lstStyle/>
                    <a:p>
                      <a:endParaRPr lang="en-US"/>
                    </a:p>
                  </a:txBody>
                  <a:tcP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21"/>
                  </a:ext>
                </a:extLst>
              </a:tr>
              <a:tr h="190500">
                <a:tc vMerge="1">
                  <a:txBody>
                    <a:bodyPr/>
                    <a:lstStyle/>
                    <a:p>
                      <a:endParaRPr lang="en-US"/>
                    </a:p>
                  </a:txBody>
                  <a:tcPr/>
                </a:tc>
                <a:tc gridSpan="2">
                  <a:txBody>
                    <a:bodyPr/>
                    <a:lstStyle/>
                    <a:p>
                      <a:pPr algn="l" rtl="0" fontAlgn="ctr"/>
                      <a:r>
                        <a:rPr lang="en-US" sz="800" u="none" strike="noStrike" dirty="0" err="1">
                          <a:effectLst/>
                        </a:rPr>
                        <a:t>Llantas</a:t>
                      </a:r>
                      <a:endParaRPr lang="en-US" sz="800" b="0" i="0" u="none" strike="noStrike" dirty="0">
                        <a:solidFill>
                          <a:srgbClr val="000000"/>
                        </a:solidFill>
                        <a:effectLst/>
                        <a:latin typeface="Arial"/>
                      </a:endParaRPr>
                    </a:p>
                  </a:txBody>
                  <a:tcPr marL="9525" marR="9525" marT="9525" marB="0" anchor="ctr"/>
                </a:tc>
                <a:tc hMerge="1">
                  <a:txBody>
                    <a:bodyPr/>
                    <a:lstStyle/>
                    <a:p>
                      <a:endParaRPr lang="en-US"/>
                    </a:p>
                  </a:txBody>
                  <a:tcP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22"/>
                  </a:ext>
                </a:extLst>
              </a:tr>
              <a:tr h="247650">
                <a:tc vMerge="1">
                  <a:txBody>
                    <a:bodyPr/>
                    <a:lstStyle/>
                    <a:p>
                      <a:endParaRPr lang="en-US"/>
                    </a:p>
                  </a:txBody>
                  <a:tcPr/>
                </a:tc>
                <a:tc gridSpan="2">
                  <a:txBody>
                    <a:bodyPr/>
                    <a:lstStyle/>
                    <a:p>
                      <a:pPr algn="l" rtl="0" fontAlgn="ctr"/>
                      <a:r>
                        <a:rPr lang="es-ES" sz="800" u="none" strike="noStrike" dirty="0">
                          <a:effectLst/>
                        </a:rPr>
                        <a:t>Indicadores de servicio en panel de control visibles</a:t>
                      </a:r>
                      <a:endParaRPr lang="es-ES" sz="800" b="0" i="0" u="none" strike="noStrike" dirty="0">
                        <a:solidFill>
                          <a:srgbClr val="000000"/>
                        </a:solidFill>
                        <a:effectLst/>
                        <a:latin typeface="Arial"/>
                      </a:endParaRPr>
                    </a:p>
                  </a:txBody>
                  <a:tcPr marL="9525" marR="9525" marT="9525" marB="0" anchor="ctr"/>
                </a:tc>
                <a:tc hMerge="1">
                  <a:txBody>
                    <a:bodyPr/>
                    <a:lstStyle/>
                    <a:p>
                      <a:endParaRPr lang="en-US"/>
                    </a:p>
                  </a:txBody>
                  <a:tcP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23"/>
                  </a:ext>
                </a:extLst>
              </a:tr>
              <a:tr h="219075">
                <a:tc vMerge="1">
                  <a:txBody>
                    <a:bodyPr/>
                    <a:lstStyle/>
                    <a:p>
                      <a:endParaRPr lang="en-US"/>
                    </a:p>
                  </a:txBody>
                  <a:tcPr/>
                </a:tc>
                <a:tc gridSpan="2">
                  <a:txBody>
                    <a:bodyPr/>
                    <a:lstStyle/>
                    <a:p>
                      <a:pPr algn="l" rtl="0" fontAlgn="ctr"/>
                      <a:r>
                        <a:rPr lang="en-US" sz="800" u="none" strike="noStrike">
                          <a:effectLst/>
                        </a:rPr>
                        <a:t>Cabina</a:t>
                      </a:r>
                      <a:endParaRPr lang="en-US" sz="800" b="0" i="0" u="none" strike="noStrike">
                        <a:solidFill>
                          <a:srgbClr val="000000"/>
                        </a:solidFill>
                        <a:effectLst/>
                        <a:latin typeface="Arial"/>
                      </a:endParaRPr>
                    </a:p>
                  </a:txBody>
                  <a:tcPr marL="9525" marR="9525" marT="9525" marB="0" anchor="ctr"/>
                </a:tc>
                <a:tc hMerge="1">
                  <a:txBody>
                    <a:bodyPr/>
                    <a:lstStyle/>
                    <a:p>
                      <a:endParaRPr lang="en-US"/>
                    </a:p>
                  </a:txBody>
                  <a:tcP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24"/>
                  </a:ext>
                </a:extLst>
              </a:tr>
              <a:tr h="190455">
                <a:tc>
                  <a:txBody>
                    <a:bodyPr/>
                    <a:lstStyle/>
                    <a:p>
                      <a:pPr algn="ctr" fontAlgn="ctr"/>
                      <a:r>
                        <a:rPr lang="en-US" sz="800" u="none" strike="noStrike">
                          <a:effectLst/>
                        </a:rPr>
                        <a:t>Nombre de inspector</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 </a:t>
                      </a:r>
                      <a:endParaRPr lang="en-US" sz="800" b="0"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Firma</a:t>
                      </a:r>
                      <a:endParaRPr lang="en-US" sz="800" b="0" i="0" u="none" strike="noStrike">
                        <a:solidFill>
                          <a:srgbClr val="000000"/>
                        </a:solidFill>
                        <a:effectLst/>
                        <a:latin typeface="Calibri"/>
                      </a:endParaRPr>
                    </a:p>
                  </a:txBody>
                  <a:tcPr marL="9525" marR="9525" marT="9525" marB="0" anchor="ctr"/>
                </a:tc>
                <a:tc gridSpan="3">
                  <a:txBody>
                    <a:bodyPr/>
                    <a:lstStyle/>
                    <a:p>
                      <a:pPr algn="ctr" fontAlgn="ctr"/>
                      <a:r>
                        <a:rPr lang="en-US" sz="800" u="none" strike="noStrike" dirty="0">
                          <a:effectLst/>
                        </a:rPr>
                        <a:t> </a:t>
                      </a:r>
                      <a:endParaRPr lang="en-US" sz="800" b="0" i="0" u="none" strike="noStrike" dirty="0">
                        <a:solidFill>
                          <a:srgbClr val="000000"/>
                        </a:solidFill>
                        <a:effectLst/>
                        <a:latin typeface="Calibri"/>
                      </a:endParaRPr>
                    </a:p>
                  </a:txBody>
                  <a:tcPr marL="9525" marR="9525" marT="9525" marB="0" anchor="ct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25"/>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1286243688"/>
              </p:ext>
            </p:extLst>
          </p:nvPr>
        </p:nvGraphicFramePr>
        <p:xfrm>
          <a:off x="20986" y="2999195"/>
          <a:ext cx="3408014" cy="3517021"/>
        </p:xfrm>
        <a:graphic>
          <a:graphicData uri="http://schemas.openxmlformats.org/drawingml/2006/table">
            <a:tbl>
              <a:tblPr>
                <a:tableStyleId>{5940675A-B579-460E-94D1-54222C63F5DA}</a:tableStyleId>
              </a:tblPr>
              <a:tblGrid>
                <a:gridCol w="527694">
                  <a:extLst>
                    <a:ext uri="{9D8B030D-6E8A-4147-A177-3AD203B41FA5}">
                      <a16:colId xmlns:a16="http://schemas.microsoft.com/office/drawing/2014/main" val="20000"/>
                    </a:ext>
                  </a:extLst>
                </a:gridCol>
                <a:gridCol w="1070570">
                  <a:extLst>
                    <a:ext uri="{9D8B030D-6E8A-4147-A177-3AD203B41FA5}">
                      <a16:colId xmlns:a16="http://schemas.microsoft.com/office/drawing/2014/main" val="20001"/>
                    </a:ext>
                  </a:extLst>
                </a:gridCol>
                <a:gridCol w="1261071">
                  <a:extLst>
                    <a:ext uri="{9D8B030D-6E8A-4147-A177-3AD203B41FA5}">
                      <a16:colId xmlns:a16="http://schemas.microsoft.com/office/drawing/2014/main" val="20002"/>
                    </a:ext>
                  </a:extLst>
                </a:gridCol>
                <a:gridCol w="288032">
                  <a:extLst>
                    <a:ext uri="{9D8B030D-6E8A-4147-A177-3AD203B41FA5}">
                      <a16:colId xmlns:a16="http://schemas.microsoft.com/office/drawing/2014/main" val="20003"/>
                    </a:ext>
                  </a:extLst>
                </a:gridCol>
                <a:gridCol w="260647">
                  <a:extLst>
                    <a:ext uri="{9D8B030D-6E8A-4147-A177-3AD203B41FA5}">
                      <a16:colId xmlns:a16="http://schemas.microsoft.com/office/drawing/2014/main" val="20004"/>
                    </a:ext>
                  </a:extLst>
                </a:gridCol>
              </a:tblGrid>
              <a:tr h="185079">
                <a:tc gridSpan="5">
                  <a:txBody>
                    <a:bodyPr/>
                    <a:lstStyle/>
                    <a:p>
                      <a:pPr algn="ctr" fontAlgn="b"/>
                      <a:r>
                        <a:rPr lang="en-US" sz="800" u="none" strike="noStrike" dirty="0">
                          <a:effectLst/>
                        </a:rPr>
                        <a:t>PRE-USO ESTIBADORA</a:t>
                      </a:r>
                      <a:endParaRPr lang="en-US" sz="800" b="1" i="0" u="none" strike="noStrike" dirty="0">
                        <a:solidFill>
                          <a:srgbClr val="000000"/>
                        </a:solidFill>
                        <a:effectLst/>
                        <a:latin typeface="Calibri"/>
                      </a:endParaRPr>
                    </a:p>
                  </a:txBody>
                  <a:tcPr marL="9525" marR="9525" marT="9525"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91582">
                <a:tc gridSpan="2">
                  <a:txBody>
                    <a:bodyPr/>
                    <a:lstStyle/>
                    <a:p>
                      <a:pPr algn="ctr" fontAlgn="ctr"/>
                      <a:r>
                        <a:rPr lang="en-US" sz="800" u="none" strike="noStrike" dirty="0">
                          <a:effectLst/>
                        </a:rPr>
                        <a:t>No. </a:t>
                      </a:r>
                      <a:r>
                        <a:rPr lang="en-US" sz="800" u="none" strike="noStrike" dirty="0" err="1">
                          <a:effectLst/>
                        </a:rPr>
                        <a:t>Estibadora</a:t>
                      </a:r>
                      <a:endParaRPr lang="en-US" sz="800" b="1" i="0" u="none" strike="noStrike" dirty="0">
                        <a:solidFill>
                          <a:srgbClr val="000000"/>
                        </a:solidFill>
                        <a:effectLst/>
                        <a:latin typeface="Calibri"/>
                      </a:endParaRPr>
                    </a:p>
                  </a:txBody>
                  <a:tcPr marL="9525" marR="9525" marT="9525" marB="0" anchor="ctr">
                    <a:lnR w="9525" cap="flat" cmpd="sng" algn="ctr">
                      <a:solidFill>
                        <a:schemeClr val="tx1"/>
                      </a:solidFill>
                      <a:prstDash val="solid"/>
                      <a:round/>
                      <a:headEnd type="none" w="med" len="med"/>
                      <a:tailEnd type="none" w="med" len="med"/>
                    </a:lnR>
                  </a:tcPr>
                </a:tc>
                <a:tc hMerge="1">
                  <a:txBody>
                    <a:bodyPr/>
                    <a:lstStyle/>
                    <a:p>
                      <a:pPr algn="l" fontAlgn="ctr"/>
                      <a:endParaRPr lang="en-US" sz="800" b="1" i="0" u="none" strike="noStrike" dirty="0">
                        <a:solidFill>
                          <a:srgbClr val="000000"/>
                        </a:solidFill>
                        <a:effectLst/>
                        <a:latin typeface="Calibri"/>
                      </a:endParaRPr>
                    </a:p>
                  </a:txBody>
                  <a:tcPr marL="9525" marR="9525" marT="9525" marB="0" anchor="ctr"/>
                </a:tc>
                <a:tc gridSpan="3">
                  <a:txBody>
                    <a:bodyPr/>
                    <a:lstStyle/>
                    <a:p>
                      <a:pPr algn="ctr" fontAlgn="ctr"/>
                      <a:endParaRPr lang="en-US" sz="800" b="1" i="0" u="none" strike="noStrike" dirty="0">
                        <a:solidFill>
                          <a:srgbClr val="000000"/>
                        </a:solidFill>
                        <a:effectLst/>
                        <a:latin typeface="Calibri"/>
                      </a:endParaRPr>
                    </a:p>
                  </a:txBody>
                  <a:tcPr marL="9525" marR="9525" marT="9525" marB="0" anchor="ctr">
                    <a:lnL w="9525" cap="flat" cmpd="sng" algn="ctr">
                      <a:solidFill>
                        <a:schemeClr val="tx1"/>
                      </a:solidFill>
                      <a:prstDash val="solid"/>
                      <a:round/>
                      <a:headEnd type="none" w="med" len="med"/>
                      <a:tailEnd type="none" w="med" len="med"/>
                    </a:ln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185079">
                <a:tc>
                  <a:txBody>
                    <a:bodyPr/>
                    <a:lstStyle/>
                    <a:p>
                      <a:pPr algn="ctr" fontAlgn="ctr"/>
                      <a:r>
                        <a:rPr lang="en-US" sz="800" u="none" strike="noStrike">
                          <a:effectLst/>
                        </a:rPr>
                        <a:t>Accesorio</a:t>
                      </a:r>
                      <a:endParaRPr lang="en-US" sz="800" b="1" i="0" u="none" strike="noStrike">
                        <a:solidFill>
                          <a:srgbClr val="000000"/>
                        </a:solidFill>
                        <a:effectLst/>
                        <a:latin typeface="Calibri"/>
                      </a:endParaRPr>
                    </a:p>
                  </a:txBody>
                  <a:tcPr marL="9525" marR="9525" marT="9525" marB="0" anchor="ctr"/>
                </a:tc>
                <a:tc gridSpan="2">
                  <a:txBody>
                    <a:bodyPr/>
                    <a:lstStyle/>
                    <a:p>
                      <a:pPr algn="ctr" fontAlgn="ctr"/>
                      <a:r>
                        <a:rPr lang="en-US" sz="800" u="none" strike="noStrike">
                          <a:effectLst/>
                        </a:rPr>
                        <a:t>Parámetro de revisión</a:t>
                      </a:r>
                      <a:endParaRPr lang="en-US" sz="800" b="1" i="0" u="none" strike="noStrike">
                        <a:solidFill>
                          <a:srgbClr val="000000"/>
                        </a:solidFill>
                        <a:effectLst/>
                        <a:latin typeface="Calibri"/>
                      </a:endParaRPr>
                    </a:p>
                  </a:txBody>
                  <a:tcPr marL="9525" marR="9525" marT="9525" marB="0" anchor="ctr"/>
                </a:tc>
                <a:tc hMerge="1">
                  <a:txBody>
                    <a:bodyPr/>
                    <a:lstStyle/>
                    <a:p>
                      <a:endParaRPr lang="en-US"/>
                    </a:p>
                  </a:txBody>
                  <a:tcPr/>
                </a:tc>
                <a:tc>
                  <a:txBody>
                    <a:bodyPr/>
                    <a:lstStyle/>
                    <a:p>
                      <a:pPr algn="ctr" fontAlgn="ctr"/>
                      <a:r>
                        <a:rPr lang="en-US" sz="800" u="none" strike="noStrike">
                          <a:effectLst/>
                        </a:rPr>
                        <a:t>SI</a:t>
                      </a:r>
                      <a:endParaRPr lang="en-US" sz="800" b="1"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NO</a:t>
                      </a:r>
                      <a:endParaRPr lang="en-US" sz="800" b="1"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02"/>
                  </a:ext>
                </a:extLst>
              </a:tr>
              <a:tr h="222095">
                <a:tc rowSpan="7">
                  <a:txBody>
                    <a:bodyPr/>
                    <a:lstStyle/>
                    <a:p>
                      <a:pPr algn="ctr" fontAlgn="ctr"/>
                      <a:r>
                        <a:rPr lang="en-US" sz="700" u="none" strike="noStrike">
                          <a:effectLst/>
                        </a:rPr>
                        <a:t>Estructura</a:t>
                      </a:r>
                      <a:endParaRPr lang="en-US" sz="700" b="0" i="0" u="none" strike="noStrike">
                        <a:solidFill>
                          <a:srgbClr val="000000"/>
                        </a:solidFill>
                        <a:effectLst/>
                        <a:latin typeface="Calibri"/>
                      </a:endParaRPr>
                    </a:p>
                  </a:txBody>
                  <a:tcPr marL="9525" marR="9525" marT="9525" marB="0" anchor="ctr"/>
                </a:tc>
                <a:tc gridSpan="2">
                  <a:txBody>
                    <a:bodyPr/>
                    <a:lstStyle/>
                    <a:p>
                      <a:pPr algn="just" fontAlgn="ctr"/>
                      <a:r>
                        <a:rPr lang="es-ES" sz="700" u="none" strike="noStrike" dirty="0">
                          <a:effectLst/>
                        </a:rPr>
                        <a:t>El equipo está libre de daños estructurales, como partes partidas, rayadas, deformadas o dobladas</a:t>
                      </a:r>
                      <a:endParaRPr lang="es-ES" sz="700" b="0" i="0" u="none" strike="noStrike" dirty="0">
                        <a:solidFill>
                          <a:srgbClr val="000000"/>
                        </a:solidFill>
                        <a:effectLst/>
                        <a:latin typeface="Calibri"/>
                      </a:endParaRPr>
                    </a:p>
                  </a:txBody>
                  <a:tcPr marL="9525" marR="9525" marT="9525" marB="0" anchor="ctr"/>
                </a:tc>
                <a:tc hMerge="1">
                  <a:txBody>
                    <a:bodyPr/>
                    <a:lstStyle/>
                    <a:p>
                      <a:endParaRPr lang="en-US"/>
                    </a:p>
                  </a:txBody>
                  <a:tcPr/>
                </a:tc>
                <a:tc>
                  <a:txBody>
                    <a:bodyPr/>
                    <a:lstStyle/>
                    <a:p>
                      <a:pPr algn="ctr" fontAlgn="ctr"/>
                      <a:r>
                        <a:rPr lang="en-US" sz="1100" u="none" strike="noStrike">
                          <a:effectLst/>
                        </a:rPr>
                        <a:t> </a:t>
                      </a:r>
                      <a:endParaRPr lang="en-US" sz="1100" b="0" i="0" u="none" strike="noStrike">
                        <a:solidFill>
                          <a:srgbClr val="000000"/>
                        </a:solidFill>
                        <a:effectLst/>
                        <a:latin typeface="Calibri"/>
                      </a:endParaRPr>
                    </a:p>
                  </a:txBody>
                  <a:tcPr marL="9525" marR="9525" marT="9525" marB="0" anchor="ctr"/>
                </a:tc>
                <a:tc>
                  <a:txBody>
                    <a:bodyPr/>
                    <a:lstStyle/>
                    <a:p>
                      <a:pPr algn="ctr" fontAlgn="ctr"/>
                      <a:r>
                        <a:rPr lang="en-US" sz="1100" u="none" strike="noStrike">
                          <a:effectLst/>
                        </a:rPr>
                        <a:t> </a:t>
                      </a:r>
                      <a:endParaRPr lang="en-US" sz="11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03"/>
                  </a:ext>
                </a:extLst>
              </a:tr>
              <a:tr h="185079">
                <a:tc vMerge="1">
                  <a:txBody>
                    <a:bodyPr/>
                    <a:lstStyle/>
                    <a:p>
                      <a:endParaRPr lang="en-US"/>
                    </a:p>
                  </a:txBody>
                  <a:tcPr/>
                </a:tc>
                <a:tc gridSpan="2">
                  <a:txBody>
                    <a:bodyPr/>
                    <a:lstStyle/>
                    <a:p>
                      <a:pPr algn="just" fontAlgn="ctr"/>
                      <a:r>
                        <a:rPr lang="en-US" sz="700" u="none" strike="noStrike">
                          <a:effectLst/>
                        </a:rPr>
                        <a:t>Base del equipo estable</a:t>
                      </a:r>
                      <a:endParaRPr lang="en-US" sz="700" b="0" i="0" u="none" strike="noStrike">
                        <a:solidFill>
                          <a:srgbClr val="000000"/>
                        </a:solidFill>
                        <a:effectLst/>
                        <a:latin typeface="Calibri"/>
                      </a:endParaRPr>
                    </a:p>
                  </a:txBody>
                  <a:tcPr marL="9525" marR="9525" marT="9525" marB="0" anchor="ctr"/>
                </a:tc>
                <a:tc hMerge="1">
                  <a:txBody>
                    <a:bodyPr/>
                    <a:lstStyle/>
                    <a:p>
                      <a:endParaRPr lang="en-US"/>
                    </a:p>
                  </a:txBody>
                  <a:tcPr/>
                </a:tc>
                <a:tc>
                  <a:txBody>
                    <a:bodyPr/>
                    <a:lstStyle/>
                    <a:p>
                      <a:pPr algn="ctr" fontAlgn="ctr"/>
                      <a:r>
                        <a:rPr lang="en-US" sz="1100" u="none" strike="noStrike">
                          <a:effectLst/>
                        </a:rPr>
                        <a:t> </a:t>
                      </a:r>
                      <a:endParaRPr lang="en-US" sz="1100" b="0" i="0" u="none" strike="noStrike">
                        <a:solidFill>
                          <a:srgbClr val="000000"/>
                        </a:solidFill>
                        <a:effectLst/>
                        <a:latin typeface="Calibri"/>
                      </a:endParaRPr>
                    </a:p>
                  </a:txBody>
                  <a:tcPr marL="9525" marR="9525" marT="9525" marB="0" anchor="ctr"/>
                </a:tc>
                <a:tc>
                  <a:txBody>
                    <a:bodyPr/>
                    <a:lstStyle/>
                    <a:p>
                      <a:pPr algn="ctr" fontAlgn="ctr"/>
                      <a:r>
                        <a:rPr lang="en-US" sz="1100" u="none" strike="noStrike">
                          <a:effectLst/>
                        </a:rPr>
                        <a:t> </a:t>
                      </a:r>
                      <a:endParaRPr lang="en-US" sz="11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04"/>
                  </a:ext>
                </a:extLst>
              </a:tr>
              <a:tr h="222095">
                <a:tc vMerge="1">
                  <a:txBody>
                    <a:bodyPr/>
                    <a:lstStyle/>
                    <a:p>
                      <a:endParaRPr lang="en-US"/>
                    </a:p>
                  </a:txBody>
                  <a:tcPr/>
                </a:tc>
                <a:tc gridSpan="2">
                  <a:txBody>
                    <a:bodyPr/>
                    <a:lstStyle/>
                    <a:p>
                      <a:pPr algn="just" fontAlgn="ctr"/>
                      <a:r>
                        <a:rPr lang="es-ES" sz="700" u="none" strike="noStrike">
                          <a:effectLst/>
                        </a:rPr>
                        <a:t>El equipo cuenta con la rotulación visible  que indica la capacidad de carga </a:t>
                      </a:r>
                      <a:endParaRPr lang="es-ES" sz="700" b="0" i="0" u="none" strike="noStrike">
                        <a:solidFill>
                          <a:srgbClr val="000000"/>
                        </a:solidFill>
                        <a:effectLst/>
                        <a:latin typeface="Calibri"/>
                      </a:endParaRPr>
                    </a:p>
                  </a:txBody>
                  <a:tcPr marL="9525" marR="9525" marT="9525" marB="0" anchor="ctr"/>
                </a:tc>
                <a:tc hMerge="1">
                  <a:txBody>
                    <a:bodyPr/>
                    <a:lstStyle/>
                    <a:p>
                      <a:endParaRPr lang="en-US"/>
                    </a:p>
                  </a:txBody>
                  <a:tcPr/>
                </a:tc>
                <a:tc>
                  <a:txBody>
                    <a:bodyPr/>
                    <a:lstStyle/>
                    <a:p>
                      <a:pPr algn="ctr" fontAlgn="ctr"/>
                      <a:r>
                        <a:rPr lang="en-US" sz="1100" u="none" strike="noStrike">
                          <a:effectLst/>
                        </a:rPr>
                        <a:t> </a:t>
                      </a:r>
                      <a:endParaRPr lang="en-US" sz="1100" b="0" i="0" u="none" strike="noStrike">
                        <a:solidFill>
                          <a:srgbClr val="000000"/>
                        </a:solidFill>
                        <a:effectLst/>
                        <a:latin typeface="Calibri"/>
                      </a:endParaRPr>
                    </a:p>
                  </a:txBody>
                  <a:tcPr marL="9525" marR="9525" marT="9525" marB="0" anchor="ctr"/>
                </a:tc>
                <a:tc>
                  <a:txBody>
                    <a:bodyPr/>
                    <a:lstStyle/>
                    <a:p>
                      <a:pPr algn="ctr" fontAlgn="ctr"/>
                      <a:r>
                        <a:rPr lang="en-US" sz="1100" u="none" strike="noStrike">
                          <a:effectLst/>
                        </a:rPr>
                        <a:t> </a:t>
                      </a:r>
                      <a:endParaRPr lang="en-US" sz="11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05"/>
                  </a:ext>
                </a:extLst>
              </a:tr>
              <a:tr h="222095">
                <a:tc vMerge="1">
                  <a:txBody>
                    <a:bodyPr/>
                    <a:lstStyle/>
                    <a:p>
                      <a:endParaRPr lang="en-US"/>
                    </a:p>
                  </a:txBody>
                  <a:tcPr/>
                </a:tc>
                <a:tc gridSpan="2">
                  <a:txBody>
                    <a:bodyPr/>
                    <a:lstStyle/>
                    <a:p>
                      <a:pPr algn="just" fontAlgn="ctr"/>
                      <a:r>
                        <a:rPr lang="es-ES" sz="700" u="none" strike="noStrike">
                          <a:effectLst/>
                        </a:rPr>
                        <a:t>Las ruedas giran adecuadamente, están bien ajustadas y libres de atascos</a:t>
                      </a:r>
                      <a:endParaRPr lang="es-ES" sz="700" b="0" i="0" u="none" strike="noStrike">
                        <a:solidFill>
                          <a:srgbClr val="000000"/>
                        </a:solidFill>
                        <a:effectLst/>
                        <a:latin typeface="Calibri"/>
                      </a:endParaRPr>
                    </a:p>
                  </a:txBody>
                  <a:tcPr marL="9525" marR="9525" marT="9525" marB="0" anchor="ctr"/>
                </a:tc>
                <a:tc hMerge="1">
                  <a:txBody>
                    <a:bodyPr/>
                    <a:lstStyle/>
                    <a:p>
                      <a:endParaRPr lang="en-US"/>
                    </a:p>
                  </a:txBody>
                  <a:tcPr/>
                </a:tc>
                <a:tc>
                  <a:txBody>
                    <a:bodyPr/>
                    <a:lstStyle/>
                    <a:p>
                      <a:pPr algn="ctr" fontAlgn="ctr"/>
                      <a:r>
                        <a:rPr lang="en-US" sz="1100" u="none" strike="noStrike">
                          <a:effectLst/>
                        </a:rPr>
                        <a:t> </a:t>
                      </a:r>
                      <a:endParaRPr lang="en-US" sz="1100" b="0" i="0" u="none" strike="noStrike">
                        <a:solidFill>
                          <a:srgbClr val="000000"/>
                        </a:solidFill>
                        <a:effectLst/>
                        <a:latin typeface="Calibri"/>
                      </a:endParaRPr>
                    </a:p>
                  </a:txBody>
                  <a:tcPr marL="9525" marR="9525" marT="9525" marB="0" anchor="ctr"/>
                </a:tc>
                <a:tc>
                  <a:txBody>
                    <a:bodyPr/>
                    <a:lstStyle/>
                    <a:p>
                      <a:pPr algn="ctr" fontAlgn="ctr"/>
                      <a:r>
                        <a:rPr lang="en-US" sz="1100" u="none" strike="noStrike">
                          <a:effectLst/>
                        </a:rPr>
                        <a:t> </a:t>
                      </a:r>
                      <a:endParaRPr lang="en-US" sz="11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06"/>
                  </a:ext>
                </a:extLst>
              </a:tr>
              <a:tr h="185079">
                <a:tc vMerge="1">
                  <a:txBody>
                    <a:bodyPr/>
                    <a:lstStyle/>
                    <a:p>
                      <a:endParaRPr lang="en-US"/>
                    </a:p>
                  </a:txBody>
                  <a:tcPr/>
                </a:tc>
                <a:tc gridSpan="2">
                  <a:txBody>
                    <a:bodyPr/>
                    <a:lstStyle/>
                    <a:p>
                      <a:pPr algn="just" fontAlgn="ctr"/>
                      <a:r>
                        <a:rPr lang="es-ES" sz="700" u="none" strike="noStrike">
                          <a:effectLst/>
                        </a:rPr>
                        <a:t>Frenos de ruedas funcionan adecuadamente</a:t>
                      </a:r>
                      <a:endParaRPr lang="es-ES" sz="700" b="0" i="0" u="none" strike="noStrike">
                        <a:solidFill>
                          <a:srgbClr val="000000"/>
                        </a:solidFill>
                        <a:effectLst/>
                        <a:latin typeface="Calibri"/>
                      </a:endParaRPr>
                    </a:p>
                  </a:txBody>
                  <a:tcPr marL="9525" marR="9525" marT="9525" marB="0" anchor="ctr"/>
                </a:tc>
                <a:tc hMerge="1">
                  <a:txBody>
                    <a:bodyPr/>
                    <a:lstStyle/>
                    <a:p>
                      <a:endParaRPr lang="en-US"/>
                    </a:p>
                  </a:txBody>
                  <a:tcPr/>
                </a:tc>
                <a:tc>
                  <a:txBody>
                    <a:bodyPr/>
                    <a:lstStyle/>
                    <a:p>
                      <a:pPr algn="ctr" fontAlgn="ctr"/>
                      <a:r>
                        <a:rPr lang="en-US" sz="1100" u="none" strike="noStrike">
                          <a:effectLst/>
                        </a:rPr>
                        <a:t> </a:t>
                      </a:r>
                      <a:endParaRPr lang="en-US" sz="1100" b="0" i="0" u="none" strike="noStrike">
                        <a:solidFill>
                          <a:srgbClr val="000000"/>
                        </a:solidFill>
                        <a:effectLst/>
                        <a:latin typeface="Calibri"/>
                      </a:endParaRPr>
                    </a:p>
                  </a:txBody>
                  <a:tcPr marL="9525" marR="9525" marT="9525" marB="0" anchor="ctr"/>
                </a:tc>
                <a:tc>
                  <a:txBody>
                    <a:bodyPr/>
                    <a:lstStyle/>
                    <a:p>
                      <a:pPr algn="ctr" fontAlgn="ctr"/>
                      <a:r>
                        <a:rPr lang="en-US" sz="1100" u="none" strike="noStrike">
                          <a:effectLst/>
                        </a:rPr>
                        <a:t> </a:t>
                      </a:r>
                      <a:endParaRPr lang="en-US" sz="11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07"/>
                  </a:ext>
                </a:extLst>
              </a:tr>
              <a:tr h="222095">
                <a:tc vMerge="1">
                  <a:txBody>
                    <a:bodyPr/>
                    <a:lstStyle/>
                    <a:p>
                      <a:endParaRPr lang="en-US"/>
                    </a:p>
                  </a:txBody>
                  <a:tcPr/>
                </a:tc>
                <a:tc gridSpan="2">
                  <a:txBody>
                    <a:bodyPr/>
                    <a:lstStyle/>
                    <a:p>
                      <a:pPr algn="just" fontAlgn="ctr"/>
                      <a:r>
                        <a:rPr lang="es-ES" sz="700" u="none" strike="noStrike">
                          <a:effectLst/>
                        </a:rPr>
                        <a:t>Protección de la estructura libre de piezas faltantes, flojas o deformadas</a:t>
                      </a:r>
                      <a:endParaRPr lang="es-ES" sz="700" b="0" i="0" u="none" strike="noStrike">
                        <a:solidFill>
                          <a:srgbClr val="000000"/>
                        </a:solidFill>
                        <a:effectLst/>
                        <a:latin typeface="Calibri"/>
                      </a:endParaRPr>
                    </a:p>
                  </a:txBody>
                  <a:tcPr marL="9525" marR="9525" marT="9525" marB="0" anchor="ctr"/>
                </a:tc>
                <a:tc hMerge="1">
                  <a:txBody>
                    <a:bodyPr/>
                    <a:lstStyle/>
                    <a:p>
                      <a:endParaRPr lang="en-US"/>
                    </a:p>
                  </a:txBody>
                  <a:tcPr/>
                </a:tc>
                <a:tc>
                  <a:txBody>
                    <a:bodyPr/>
                    <a:lstStyle/>
                    <a:p>
                      <a:pPr algn="ctr" fontAlgn="ctr"/>
                      <a:r>
                        <a:rPr lang="en-US" sz="1100" u="none" strike="noStrike">
                          <a:effectLst/>
                        </a:rPr>
                        <a:t> </a:t>
                      </a:r>
                      <a:endParaRPr lang="en-US" sz="1100" b="0" i="0" u="none" strike="noStrike">
                        <a:solidFill>
                          <a:srgbClr val="000000"/>
                        </a:solidFill>
                        <a:effectLst/>
                        <a:latin typeface="Calibri"/>
                      </a:endParaRPr>
                    </a:p>
                  </a:txBody>
                  <a:tcPr marL="9525" marR="9525" marT="9525" marB="0" anchor="ctr"/>
                </a:tc>
                <a:tc>
                  <a:txBody>
                    <a:bodyPr/>
                    <a:lstStyle/>
                    <a:p>
                      <a:pPr algn="ctr" fontAlgn="ctr"/>
                      <a:r>
                        <a:rPr lang="en-US" sz="1100" u="none" strike="noStrike">
                          <a:effectLst/>
                        </a:rPr>
                        <a:t> </a:t>
                      </a:r>
                      <a:endParaRPr lang="en-US" sz="11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08"/>
                  </a:ext>
                </a:extLst>
              </a:tr>
              <a:tr h="185079">
                <a:tc vMerge="1">
                  <a:txBody>
                    <a:bodyPr/>
                    <a:lstStyle/>
                    <a:p>
                      <a:endParaRPr lang="en-US"/>
                    </a:p>
                  </a:txBody>
                  <a:tcPr/>
                </a:tc>
                <a:tc gridSpan="2">
                  <a:txBody>
                    <a:bodyPr/>
                    <a:lstStyle/>
                    <a:p>
                      <a:pPr algn="just" fontAlgn="ctr"/>
                      <a:r>
                        <a:rPr lang="en-US" sz="700" u="none" strike="noStrike">
                          <a:effectLst/>
                        </a:rPr>
                        <a:t>Rejilla protectora bien colocada.</a:t>
                      </a:r>
                      <a:endParaRPr lang="en-US" sz="700" b="0" i="0" u="none" strike="noStrike">
                        <a:solidFill>
                          <a:srgbClr val="000000"/>
                        </a:solidFill>
                        <a:effectLst/>
                        <a:latin typeface="Calibri"/>
                      </a:endParaRPr>
                    </a:p>
                  </a:txBody>
                  <a:tcPr marL="9525" marR="9525" marT="9525" marB="0" anchor="ctr"/>
                </a:tc>
                <a:tc hMerge="1">
                  <a:txBody>
                    <a:bodyPr/>
                    <a:lstStyle/>
                    <a:p>
                      <a:endParaRPr lang="en-US"/>
                    </a:p>
                  </a:txBody>
                  <a:tcPr/>
                </a:tc>
                <a:tc>
                  <a:txBody>
                    <a:bodyPr/>
                    <a:lstStyle/>
                    <a:p>
                      <a:pPr algn="ctr" fontAlgn="ctr"/>
                      <a:r>
                        <a:rPr lang="en-US" sz="1100" u="none" strike="noStrike">
                          <a:effectLst/>
                        </a:rPr>
                        <a:t> </a:t>
                      </a:r>
                      <a:endParaRPr lang="en-US" sz="1100" b="0" i="0" u="none" strike="noStrike">
                        <a:solidFill>
                          <a:srgbClr val="000000"/>
                        </a:solidFill>
                        <a:effectLst/>
                        <a:latin typeface="Calibri"/>
                      </a:endParaRPr>
                    </a:p>
                  </a:txBody>
                  <a:tcPr marL="9525" marR="9525" marT="9525" marB="0" anchor="ctr"/>
                </a:tc>
                <a:tc>
                  <a:txBody>
                    <a:bodyPr/>
                    <a:lstStyle/>
                    <a:p>
                      <a:pPr algn="ctr" fontAlgn="ctr"/>
                      <a:r>
                        <a:rPr lang="en-US" sz="1100" u="none" strike="noStrike">
                          <a:effectLst/>
                        </a:rPr>
                        <a:t> </a:t>
                      </a:r>
                      <a:endParaRPr lang="en-US" sz="11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09"/>
                  </a:ext>
                </a:extLst>
              </a:tr>
              <a:tr h="185079">
                <a:tc rowSpan="7">
                  <a:txBody>
                    <a:bodyPr/>
                    <a:lstStyle/>
                    <a:p>
                      <a:pPr algn="ctr" fontAlgn="ctr"/>
                      <a:r>
                        <a:rPr lang="en-US" sz="700" u="none" strike="noStrike">
                          <a:effectLst/>
                        </a:rPr>
                        <a:t>Sistema de elevación</a:t>
                      </a:r>
                      <a:endParaRPr lang="en-US" sz="700" b="0" i="0" u="none" strike="noStrike">
                        <a:solidFill>
                          <a:srgbClr val="000000"/>
                        </a:solidFill>
                        <a:effectLst/>
                        <a:latin typeface="Calibri"/>
                      </a:endParaRPr>
                    </a:p>
                  </a:txBody>
                  <a:tcPr marL="9525" marR="9525" marT="9525" marB="0" anchor="ctr"/>
                </a:tc>
                <a:tc gridSpan="2">
                  <a:txBody>
                    <a:bodyPr/>
                    <a:lstStyle/>
                    <a:p>
                      <a:pPr algn="just" fontAlgn="ctr"/>
                      <a:r>
                        <a:rPr lang="es-ES" sz="700" u="none" strike="noStrike">
                          <a:effectLst/>
                        </a:rPr>
                        <a:t>La torre se encuentra en buen estado</a:t>
                      </a:r>
                      <a:endParaRPr lang="es-ES" sz="700" b="0" i="0" u="none" strike="noStrike">
                        <a:solidFill>
                          <a:srgbClr val="000000"/>
                        </a:solidFill>
                        <a:effectLst/>
                        <a:latin typeface="Calibri"/>
                      </a:endParaRPr>
                    </a:p>
                  </a:txBody>
                  <a:tcPr marL="9525" marR="9525" marT="9525" marB="0" anchor="ctr"/>
                </a:tc>
                <a:tc hMerge="1">
                  <a:txBody>
                    <a:bodyPr/>
                    <a:lstStyle/>
                    <a:p>
                      <a:endParaRPr lang="en-US"/>
                    </a:p>
                  </a:txBody>
                  <a:tcPr/>
                </a:tc>
                <a:tc>
                  <a:txBody>
                    <a:bodyPr/>
                    <a:lstStyle/>
                    <a:p>
                      <a:pPr algn="ctr" fontAlgn="ctr"/>
                      <a:r>
                        <a:rPr lang="en-US" sz="1100" u="none" strike="noStrike">
                          <a:effectLst/>
                        </a:rPr>
                        <a:t> </a:t>
                      </a:r>
                      <a:endParaRPr lang="en-US" sz="1100" b="0" i="0" u="none" strike="noStrike">
                        <a:solidFill>
                          <a:srgbClr val="000000"/>
                        </a:solidFill>
                        <a:effectLst/>
                        <a:latin typeface="Calibri"/>
                      </a:endParaRPr>
                    </a:p>
                  </a:txBody>
                  <a:tcPr marL="9525" marR="9525" marT="9525" marB="0" anchor="ctr"/>
                </a:tc>
                <a:tc>
                  <a:txBody>
                    <a:bodyPr/>
                    <a:lstStyle/>
                    <a:p>
                      <a:pPr algn="ctr" fontAlgn="ctr"/>
                      <a:r>
                        <a:rPr lang="en-US" sz="1100" u="none" strike="noStrike">
                          <a:effectLst/>
                        </a:rPr>
                        <a:t> </a:t>
                      </a:r>
                      <a:endParaRPr lang="en-US" sz="11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10"/>
                  </a:ext>
                </a:extLst>
              </a:tr>
              <a:tr h="185079">
                <a:tc vMerge="1">
                  <a:txBody>
                    <a:bodyPr/>
                    <a:lstStyle/>
                    <a:p>
                      <a:endParaRPr lang="en-US"/>
                    </a:p>
                  </a:txBody>
                  <a:tcPr/>
                </a:tc>
                <a:tc gridSpan="2">
                  <a:txBody>
                    <a:bodyPr/>
                    <a:lstStyle/>
                    <a:p>
                      <a:pPr algn="just" fontAlgn="ctr"/>
                      <a:r>
                        <a:rPr lang="en-US" sz="700" u="none" strike="noStrike">
                          <a:effectLst/>
                        </a:rPr>
                        <a:t>Cadenas se encuentran engrasadas</a:t>
                      </a:r>
                      <a:endParaRPr lang="en-US" sz="700" b="0" i="0" u="none" strike="noStrike">
                        <a:solidFill>
                          <a:srgbClr val="000000"/>
                        </a:solidFill>
                        <a:effectLst/>
                        <a:latin typeface="Calibri"/>
                      </a:endParaRPr>
                    </a:p>
                  </a:txBody>
                  <a:tcPr marL="9525" marR="9525" marT="9525" marB="0" anchor="ctr"/>
                </a:tc>
                <a:tc hMerge="1">
                  <a:txBody>
                    <a:bodyPr/>
                    <a:lstStyle/>
                    <a:p>
                      <a:endParaRPr lang="en-US"/>
                    </a:p>
                  </a:txBody>
                  <a:tcPr/>
                </a:tc>
                <a:tc>
                  <a:txBody>
                    <a:bodyPr/>
                    <a:lstStyle/>
                    <a:p>
                      <a:pPr algn="ctr" fontAlgn="ctr"/>
                      <a:r>
                        <a:rPr lang="en-US" sz="1100" u="none" strike="noStrike">
                          <a:effectLst/>
                        </a:rPr>
                        <a:t> </a:t>
                      </a:r>
                      <a:endParaRPr lang="en-US" sz="1100" b="0" i="0" u="none" strike="noStrike">
                        <a:solidFill>
                          <a:srgbClr val="000000"/>
                        </a:solidFill>
                        <a:effectLst/>
                        <a:latin typeface="Calibri"/>
                      </a:endParaRPr>
                    </a:p>
                  </a:txBody>
                  <a:tcPr marL="9525" marR="9525" marT="9525" marB="0" anchor="ctr"/>
                </a:tc>
                <a:tc>
                  <a:txBody>
                    <a:bodyPr/>
                    <a:lstStyle/>
                    <a:p>
                      <a:pPr algn="ctr" fontAlgn="ctr"/>
                      <a:r>
                        <a:rPr lang="en-US" sz="1100" u="none" strike="noStrike">
                          <a:effectLst/>
                        </a:rPr>
                        <a:t> </a:t>
                      </a:r>
                      <a:endParaRPr lang="en-US" sz="11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11"/>
                  </a:ext>
                </a:extLst>
              </a:tr>
              <a:tr h="222095">
                <a:tc vMerge="1">
                  <a:txBody>
                    <a:bodyPr/>
                    <a:lstStyle/>
                    <a:p>
                      <a:endParaRPr lang="en-US"/>
                    </a:p>
                  </a:txBody>
                  <a:tcPr/>
                </a:tc>
                <a:tc gridSpan="2">
                  <a:txBody>
                    <a:bodyPr/>
                    <a:lstStyle/>
                    <a:p>
                      <a:pPr algn="just" fontAlgn="ctr"/>
                      <a:r>
                        <a:rPr lang="es-ES" sz="700" u="none" strike="noStrike">
                          <a:effectLst/>
                        </a:rPr>
                        <a:t>Brazos  de levantamiento  se elevan adecuadamente, libres de torciones o deformaciones</a:t>
                      </a:r>
                      <a:endParaRPr lang="es-ES" sz="700" b="0" i="0" u="none" strike="noStrike">
                        <a:solidFill>
                          <a:srgbClr val="000000"/>
                        </a:solidFill>
                        <a:effectLst/>
                        <a:latin typeface="Calibri"/>
                      </a:endParaRPr>
                    </a:p>
                  </a:txBody>
                  <a:tcPr marL="9525" marR="9525" marT="9525" marB="0" anchor="ctr"/>
                </a:tc>
                <a:tc hMerge="1">
                  <a:txBody>
                    <a:bodyPr/>
                    <a:lstStyle/>
                    <a:p>
                      <a:endParaRPr lang="en-US"/>
                    </a:p>
                  </a:txBody>
                  <a:tcPr/>
                </a:tc>
                <a:tc>
                  <a:txBody>
                    <a:bodyPr/>
                    <a:lstStyle/>
                    <a:p>
                      <a:pPr algn="ctr" fontAlgn="ctr"/>
                      <a:r>
                        <a:rPr lang="en-US" sz="1100" u="none" strike="noStrike">
                          <a:effectLst/>
                        </a:rPr>
                        <a:t> </a:t>
                      </a:r>
                      <a:endParaRPr lang="en-US" sz="1100" b="0" i="0" u="none" strike="noStrike">
                        <a:solidFill>
                          <a:srgbClr val="000000"/>
                        </a:solidFill>
                        <a:effectLst/>
                        <a:latin typeface="Calibri"/>
                      </a:endParaRPr>
                    </a:p>
                  </a:txBody>
                  <a:tcPr marL="9525" marR="9525" marT="9525" marB="0" anchor="ctr"/>
                </a:tc>
                <a:tc>
                  <a:txBody>
                    <a:bodyPr/>
                    <a:lstStyle/>
                    <a:p>
                      <a:pPr algn="ctr" fontAlgn="ctr"/>
                      <a:r>
                        <a:rPr lang="en-US" sz="1100" u="none" strike="noStrike">
                          <a:effectLst/>
                        </a:rPr>
                        <a:t> </a:t>
                      </a:r>
                      <a:endParaRPr lang="en-US" sz="11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12"/>
                  </a:ext>
                </a:extLst>
              </a:tr>
              <a:tr h="185079">
                <a:tc vMerge="1">
                  <a:txBody>
                    <a:bodyPr/>
                    <a:lstStyle/>
                    <a:p>
                      <a:endParaRPr lang="en-US"/>
                    </a:p>
                  </a:txBody>
                  <a:tcPr/>
                </a:tc>
                <a:tc gridSpan="2">
                  <a:txBody>
                    <a:bodyPr/>
                    <a:lstStyle/>
                    <a:p>
                      <a:pPr algn="just" fontAlgn="ctr"/>
                      <a:r>
                        <a:rPr lang="en-US" sz="700" u="none" strike="noStrike">
                          <a:effectLst/>
                        </a:rPr>
                        <a:t>El pedal funciona adecuadamente</a:t>
                      </a:r>
                      <a:endParaRPr lang="en-US" sz="700" b="0" i="0" u="none" strike="noStrike">
                        <a:solidFill>
                          <a:srgbClr val="000000"/>
                        </a:solidFill>
                        <a:effectLst/>
                        <a:latin typeface="Calibri"/>
                      </a:endParaRPr>
                    </a:p>
                  </a:txBody>
                  <a:tcPr marL="9525" marR="9525" marT="9525" marB="0" anchor="ctr"/>
                </a:tc>
                <a:tc hMerge="1">
                  <a:txBody>
                    <a:bodyPr/>
                    <a:lstStyle/>
                    <a:p>
                      <a:endParaRPr lang="en-US"/>
                    </a:p>
                  </a:txBody>
                  <a:tcPr/>
                </a:tc>
                <a:tc>
                  <a:txBody>
                    <a:bodyPr/>
                    <a:lstStyle/>
                    <a:p>
                      <a:pPr algn="ctr" fontAlgn="ctr"/>
                      <a:r>
                        <a:rPr lang="en-US" sz="1100" u="none" strike="noStrike">
                          <a:effectLst/>
                        </a:rPr>
                        <a:t> </a:t>
                      </a:r>
                      <a:endParaRPr lang="en-US" sz="1100" b="0" i="0" u="none" strike="noStrike">
                        <a:solidFill>
                          <a:srgbClr val="000000"/>
                        </a:solidFill>
                        <a:effectLst/>
                        <a:latin typeface="Calibri"/>
                      </a:endParaRPr>
                    </a:p>
                  </a:txBody>
                  <a:tcPr marL="9525" marR="9525" marT="9525" marB="0" anchor="ctr"/>
                </a:tc>
                <a:tc>
                  <a:txBody>
                    <a:bodyPr/>
                    <a:lstStyle/>
                    <a:p>
                      <a:pPr algn="ctr" fontAlgn="ctr"/>
                      <a:r>
                        <a:rPr lang="en-US" sz="1100" u="none" strike="noStrike">
                          <a:effectLst/>
                        </a:rPr>
                        <a:t> </a:t>
                      </a:r>
                      <a:endParaRPr lang="en-US" sz="11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13"/>
                  </a:ext>
                </a:extLst>
              </a:tr>
              <a:tr h="216543">
                <a:tc vMerge="1">
                  <a:txBody>
                    <a:bodyPr/>
                    <a:lstStyle/>
                    <a:p>
                      <a:endParaRPr lang="en-US"/>
                    </a:p>
                  </a:txBody>
                  <a:tcPr/>
                </a:tc>
                <a:tc gridSpan="2">
                  <a:txBody>
                    <a:bodyPr/>
                    <a:lstStyle/>
                    <a:p>
                      <a:pPr algn="just" fontAlgn="ctr"/>
                      <a:r>
                        <a:rPr lang="en-US" sz="700" u="none" strike="noStrike" dirty="0" err="1">
                          <a:effectLst/>
                        </a:rPr>
                        <a:t>Pistón</a:t>
                      </a:r>
                      <a:r>
                        <a:rPr lang="en-US" sz="700" u="none" strike="noStrike" dirty="0">
                          <a:effectLst/>
                        </a:rPr>
                        <a:t> </a:t>
                      </a:r>
                      <a:r>
                        <a:rPr lang="en-US" sz="700" u="none" strike="noStrike" dirty="0" err="1">
                          <a:effectLst/>
                        </a:rPr>
                        <a:t>hidráulico</a:t>
                      </a:r>
                      <a:r>
                        <a:rPr lang="en-US" sz="700" u="none" strike="noStrike" dirty="0">
                          <a:effectLst/>
                        </a:rPr>
                        <a:t> </a:t>
                      </a:r>
                      <a:r>
                        <a:rPr lang="en-US" sz="700" u="none" strike="noStrike" dirty="0" err="1">
                          <a:effectLst/>
                        </a:rPr>
                        <a:t>libre</a:t>
                      </a:r>
                      <a:r>
                        <a:rPr lang="en-US" sz="700" u="none" strike="noStrike" dirty="0">
                          <a:effectLst/>
                        </a:rPr>
                        <a:t> de </a:t>
                      </a:r>
                      <a:r>
                        <a:rPr lang="en-US" sz="700" u="none" strike="noStrike" dirty="0" err="1">
                          <a:effectLst/>
                        </a:rPr>
                        <a:t>óxido</a:t>
                      </a:r>
                      <a:r>
                        <a:rPr lang="en-US" sz="700" u="none" strike="noStrike" dirty="0">
                          <a:effectLst/>
                        </a:rPr>
                        <a:t> o </a:t>
                      </a:r>
                      <a:r>
                        <a:rPr lang="en-US" sz="700" u="none" strike="noStrike" dirty="0" err="1">
                          <a:effectLst/>
                        </a:rPr>
                        <a:t>derrames</a:t>
                      </a:r>
                      <a:endParaRPr lang="en-US" sz="700" b="0" i="0" u="none" strike="noStrike" dirty="0">
                        <a:solidFill>
                          <a:srgbClr val="000000"/>
                        </a:solidFill>
                        <a:effectLst/>
                        <a:latin typeface="Calibri"/>
                      </a:endParaRPr>
                    </a:p>
                  </a:txBody>
                  <a:tcPr marL="9525" marR="9525" marT="9525" marB="0" anchor="ctr"/>
                </a:tc>
                <a:tc hMerge="1">
                  <a:txBody>
                    <a:bodyPr/>
                    <a:lstStyle/>
                    <a:p>
                      <a:endParaRPr lang="en-US"/>
                    </a:p>
                  </a:txBody>
                  <a:tcPr/>
                </a:tc>
                <a:tc>
                  <a:txBody>
                    <a:bodyPr/>
                    <a:lstStyle/>
                    <a:p>
                      <a:pPr algn="ctr" fontAlgn="ctr"/>
                      <a:r>
                        <a:rPr lang="en-US" sz="1100" u="none" strike="noStrike">
                          <a:effectLst/>
                        </a:rPr>
                        <a:t> </a:t>
                      </a:r>
                      <a:endParaRPr lang="en-US" sz="1100" b="0" i="0" u="none" strike="noStrike">
                        <a:solidFill>
                          <a:srgbClr val="000000"/>
                        </a:solidFill>
                        <a:effectLst/>
                        <a:latin typeface="Calibri"/>
                      </a:endParaRPr>
                    </a:p>
                  </a:txBody>
                  <a:tcPr marL="9525" marR="9525" marT="9525" marB="0" anchor="ctr"/>
                </a:tc>
                <a:tc>
                  <a:txBody>
                    <a:bodyPr/>
                    <a:lstStyle/>
                    <a:p>
                      <a:pPr algn="ctr" fontAlgn="ctr"/>
                      <a:r>
                        <a:rPr lang="en-US" sz="1100" u="none" strike="noStrike">
                          <a:effectLst/>
                        </a:rPr>
                        <a:t> </a:t>
                      </a:r>
                      <a:endParaRPr lang="en-US" sz="11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14"/>
                  </a:ext>
                </a:extLst>
              </a:tr>
              <a:tr h="216543">
                <a:tc vMerge="1">
                  <a:txBody>
                    <a:bodyPr/>
                    <a:lstStyle/>
                    <a:p>
                      <a:endParaRPr lang="en-US"/>
                    </a:p>
                  </a:txBody>
                  <a:tcPr/>
                </a:tc>
                <a:tc gridSpan="2">
                  <a:txBody>
                    <a:bodyPr/>
                    <a:lstStyle/>
                    <a:p>
                      <a:pPr algn="just" fontAlgn="ctr"/>
                      <a:r>
                        <a:rPr lang="es-ES" sz="700" u="none" strike="noStrike" dirty="0">
                          <a:effectLst/>
                        </a:rPr>
                        <a:t>Resortes  entre </a:t>
                      </a:r>
                      <a:r>
                        <a:rPr lang="es-ES" sz="700" u="none" strike="noStrike" dirty="0" err="1">
                          <a:effectLst/>
                        </a:rPr>
                        <a:t>piston</a:t>
                      </a:r>
                      <a:r>
                        <a:rPr lang="es-ES" sz="700" u="none" strike="noStrike" dirty="0">
                          <a:effectLst/>
                        </a:rPr>
                        <a:t> y palanca  libres de </a:t>
                      </a:r>
                      <a:r>
                        <a:rPr lang="es-ES" sz="700" u="none" strike="noStrike" dirty="0" err="1">
                          <a:effectLst/>
                        </a:rPr>
                        <a:t>corrosion</a:t>
                      </a:r>
                      <a:r>
                        <a:rPr lang="es-ES" sz="700" u="none" strike="noStrike" dirty="0">
                          <a:effectLst/>
                        </a:rPr>
                        <a:t> o daños.</a:t>
                      </a:r>
                      <a:endParaRPr lang="es-ES" sz="700" b="0" i="0" u="none" strike="noStrike" dirty="0">
                        <a:solidFill>
                          <a:srgbClr val="000000"/>
                        </a:solidFill>
                        <a:effectLst/>
                        <a:latin typeface="Calibri"/>
                      </a:endParaRPr>
                    </a:p>
                  </a:txBody>
                  <a:tcPr marL="9525" marR="9525" marT="9525" marB="0" anchor="ctr"/>
                </a:tc>
                <a:tc hMerge="1">
                  <a:txBody>
                    <a:bodyPr/>
                    <a:lstStyle/>
                    <a:p>
                      <a:endParaRPr lang="en-US"/>
                    </a:p>
                  </a:txBody>
                  <a:tcPr/>
                </a:tc>
                <a:tc>
                  <a:txBody>
                    <a:bodyPr/>
                    <a:lstStyle/>
                    <a:p>
                      <a:pPr algn="ctr" fontAlgn="ctr"/>
                      <a:r>
                        <a:rPr lang="en-US" sz="1100" u="none" strike="noStrike">
                          <a:effectLst/>
                        </a:rPr>
                        <a:t> </a:t>
                      </a:r>
                      <a:endParaRPr lang="en-US" sz="1100" b="0" i="0" u="none" strike="noStrike">
                        <a:solidFill>
                          <a:srgbClr val="000000"/>
                        </a:solidFill>
                        <a:effectLst/>
                        <a:latin typeface="Calibri"/>
                      </a:endParaRPr>
                    </a:p>
                  </a:txBody>
                  <a:tcPr marL="9525" marR="9525" marT="9525" marB="0" anchor="ctr"/>
                </a:tc>
                <a:tc>
                  <a:txBody>
                    <a:bodyPr/>
                    <a:lstStyle/>
                    <a:p>
                      <a:pPr algn="ctr" fontAlgn="ctr"/>
                      <a:r>
                        <a:rPr lang="en-US" sz="1100" u="none" strike="noStrike">
                          <a:effectLst/>
                        </a:rPr>
                        <a:t> </a:t>
                      </a:r>
                      <a:endParaRPr lang="en-US" sz="11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15"/>
                  </a:ext>
                </a:extLst>
              </a:tr>
              <a:tr h="185079">
                <a:tc vMerge="1">
                  <a:txBody>
                    <a:bodyPr/>
                    <a:lstStyle/>
                    <a:p>
                      <a:endParaRPr lang="en-US"/>
                    </a:p>
                  </a:txBody>
                  <a:tcPr/>
                </a:tc>
                <a:tc gridSpan="2">
                  <a:txBody>
                    <a:bodyPr/>
                    <a:lstStyle/>
                    <a:p>
                      <a:pPr algn="just" fontAlgn="ctr"/>
                      <a:r>
                        <a:rPr lang="es-ES" sz="700" u="none" strike="noStrike" dirty="0">
                          <a:effectLst/>
                        </a:rPr>
                        <a:t>La carga a elevar es inferior a la capacidad del equipo</a:t>
                      </a:r>
                      <a:endParaRPr lang="es-ES" sz="700" b="0" i="0" u="none" strike="noStrike" dirty="0">
                        <a:solidFill>
                          <a:srgbClr val="000000"/>
                        </a:solidFill>
                        <a:effectLst/>
                        <a:latin typeface="Calibri"/>
                      </a:endParaRPr>
                    </a:p>
                  </a:txBody>
                  <a:tcPr marL="9525" marR="9525" marT="9525" marB="0" anchor="ctr"/>
                </a:tc>
                <a:tc hMerge="1">
                  <a:txBody>
                    <a:bodyPr/>
                    <a:lstStyle/>
                    <a:p>
                      <a:endParaRPr lang="en-US"/>
                    </a:p>
                  </a:txBody>
                  <a:tcPr/>
                </a:tc>
                <a:tc>
                  <a:txBody>
                    <a:bodyPr/>
                    <a:lstStyle/>
                    <a:p>
                      <a:pPr algn="ctr" fontAlgn="ctr"/>
                      <a:r>
                        <a:rPr lang="en-US" sz="1100" u="none" strike="noStrike">
                          <a:effectLst/>
                        </a:rPr>
                        <a:t> </a:t>
                      </a:r>
                      <a:endParaRPr lang="en-US" sz="1100" b="0" i="0" u="none" strike="noStrike">
                        <a:solidFill>
                          <a:srgbClr val="000000"/>
                        </a:solidFill>
                        <a:effectLst/>
                        <a:latin typeface="Calibri"/>
                      </a:endParaRPr>
                    </a:p>
                  </a:txBody>
                  <a:tcPr marL="9525" marR="9525" marT="9525" marB="0" anchor="ctr"/>
                </a:tc>
                <a:tc>
                  <a:txBody>
                    <a:bodyPr/>
                    <a:lstStyle/>
                    <a:p>
                      <a:pPr algn="ctr" fontAlgn="ctr"/>
                      <a:r>
                        <a:rPr lang="en-US" sz="1100" u="none" strike="noStrike">
                          <a:effectLst/>
                        </a:rPr>
                        <a:t> </a:t>
                      </a:r>
                      <a:endParaRPr lang="en-US" sz="11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16"/>
                  </a:ext>
                </a:extLst>
              </a:tr>
              <a:tr h="166012">
                <a:tc gridSpan="2">
                  <a:txBody>
                    <a:bodyPr/>
                    <a:lstStyle/>
                    <a:p>
                      <a:pPr algn="ctr" fontAlgn="ctr"/>
                      <a:r>
                        <a:rPr lang="en-US" sz="700" u="none" strike="noStrike" dirty="0" err="1">
                          <a:effectLst/>
                        </a:rPr>
                        <a:t>Nombre</a:t>
                      </a:r>
                      <a:r>
                        <a:rPr lang="en-US" sz="700" u="none" strike="noStrike" dirty="0">
                          <a:effectLst/>
                        </a:rPr>
                        <a:t> y firma </a:t>
                      </a:r>
                      <a:r>
                        <a:rPr lang="en-US" sz="700" u="none" strike="noStrike" dirty="0" err="1">
                          <a:effectLst/>
                        </a:rPr>
                        <a:t>montacarguista</a:t>
                      </a:r>
                      <a:endParaRPr lang="en-US" sz="700" b="1" i="0" u="none" strike="noStrike" dirty="0">
                        <a:solidFill>
                          <a:srgbClr val="000000"/>
                        </a:solidFill>
                        <a:effectLst/>
                        <a:latin typeface="Calibri"/>
                      </a:endParaRPr>
                    </a:p>
                  </a:txBody>
                  <a:tcPr marL="9525" marR="9525" marT="9525" marB="0" anchor="ctr">
                    <a:lnR w="9525" cap="flat" cmpd="sng" algn="ctr">
                      <a:solidFill>
                        <a:schemeClr val="tx1"/>
                      </a:solidFill>
                      <a:prstDash val="solid"/>
                      <a:round/>
                      <a:headEnd type="none" w="med" len="med"/>
                      <a:tailEnd type="none" w="med" len="med"/>
                    </a:lnR>
                  </a:tcPr>
                </a:tc>
                <a:tc hMerge="1">
                  <a:txBody>
                    <a:bodyPr/>
                    <a:lstStyle/>
                    <a:p>
                      <a:pPr algn="ctr" fontAlgn="ctr"/>
                      <a:endParaRPr lang="en-US" sz="800" b="0" i="0" u="none" strike="noStrike" dirty="0">
                        <a:solidFill>
                          <a:srgbClr val="000000"/>
                        </a:solidFill>
                        <a:effectLst/>
                        <a:latin typeface="Calibri"/>
                      </a:endParaRPr>
                    </a:p>
                  </a:txBody>
                  <a:tcPr marL="9525" marR="9525" marT="9525" marB="0" anchor="ctr"/>
                </a:tc>
                <a:tc gridSpan="3">
                  <a:txBody>
                    <a:bodyPr/>
                    <a:lstStyle/>
                    <a:p>
                      <a:pPr algn="ctr" fontAlgn="ctr"/>
                      <a:endParaRPr lang="en-US" sz="800" b="0" i="0" u="none" strike="noStrike" dirty="0">
                        <a:solidFill>
                          <a:srgbClr val="000000"/>
                        </a:solidFill>
                        <a:effectLst/>
                        <a:latin typeface="Calibri"/>
                      </a:endParaRPr>
                    </a:p>
                  </a:txBody>
                  <a:tcPr marL="9525" marR="9525" marT="9525" marB="0" anchor="ctr">
                    <a:lnL w="9525" cap="flat" cmpd="sng" algn="ctr">
                      <a:solidFill>
                        <a:schemeClr val="tx1"/>
                      </a:solidFill>
                      <a:prstDash val="solid"/>
                      <a:round/>
                      <a:headEnd type="none" w="med" len="med"/>
                      <a:tailEnd type="none" w="med" len="med"/>
                    </a:ln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17"/>
                  </a:ext>
                </a:extLst>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1873051200"/>
              </p:ext>
            </p:extLst>
          </p:nvPr>
        </p:nvGraphicFramePr>
        <p:xfrm>
          <a:off x="3446289" y="5539532"/>
          <a:ext cx="3402186" cy="3434927"/>
        </p:xfrm>
        <a:graphic>
          <a:graphicData uri="http://schemas.openxmlformats.org/drawingml/2006/table">
            <a:tbl>
              <a:tblPr>
                <a:tableStyleId>{5940675A-B579-460E-94D1-54222C63F5DA}</a:tableStyleId>
              </a:tblPr>
              <a:tblGrid>
                <a:gridCol w="607522">
                  <a:extLst>
                    <a:ext uri="{9D8B030D-6E8A-4147-A177-3AD203B41FA5}">
                      <a16:colId xmlns:a16="http://schemas.microsoft.com/office/drawing/2014/main" val="20000"/>
                    </a:ext>
                  </a:extLst>
                </a:gridCol>
                <a:gridCol w="1044339">
                  <a:extLst>
                    <a:ext uri="{9D8B030D-6E8A-4147-A177-3AD203B41FA5}">
                      <a16:colId xmlns:a16="http://schemas.microsoft.com/office/drawing/2014/main" val="20001"/>
                    </a:ext>
                  </a:extLst>
                </a:gridCol>
                <a:gridCol w="1318277">
                  <a:extLst>
                    <a:ext uri="{9D8B030D-6E8A-4147-A177-3AD203B41FA5}">
                      <a16:colId xmlns:a16="http://schemas.microsoft.com/office/drawing/2014/main" val="20002"/>
                    </a:ext>
                  </a:extLst>
                </a:gridCol>
                <a:gridCol w="216024">
                  <a:extLst>
                    <a:ext uri="{9D8B030D-6E8A-4147-A177-3AD203B41FA5}">
                      <a16:colId xmlns:a16="http://schemas.microsoft.com/office/drawing/2014/main" val="20003"/>
                    </a:ext>
                  </a:extLst>
                </a:gridCol>
                <a:gridCol w="216024">
                  <a:extLst>
                    <a:ext uri="{9D8B030D-6E8A-4147-A177-3AD203B41FA5}">
                      <a16:colId xmlns:a16="http://schemas.microsoft.com/office/drawing/2014/main" val="20004"/>
                    </a:ext>
                  </a:extLst>
                </a:gridCol>
              </a:tblGrid>
              <a:tr h="184222">
                <a:tc gridSpan="5">
                  <a:txBody>
                    <a:bodyPr/>
                    <a:lstStyle/>
                    <a:p>
                      <a:pPr algn="ctr" fontAlgn="b"/>
                      <a:r>
                        <a:rPr lang="en-US" sz="800" u="none" strike="noStrike" dirty="0">
                          <a:effectLst/>
                        </a:rPr>
                        <a:t>PRE-USO TECLES</a:t>
                      </a:r>
                      <a:endParaRPr lang="en-US" sz="800" b="1" i="0" u="none" strike="noStrike" dirty="0">
                        <a:solidFill>
                          <a:srgbClr val="000000"/>
                        </a:solidFill>
                        <a:effectLst/>
                        <a:latin typeface="Calibri"/>
                      </a:endParaRPr>
                    </a:p>
                  </a:txBody>
                  <a:tcPr marL="9525" marR="9525" marT="9525"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84222">
                <a:tc gridSpan="2">
                  <a:txBody>
                    <a:bodyPr/>
                    <a:lstStyle/>
                    <a:p>
                      <a:pPr algn="ctr" fontAlgn="ctr"/>
                      <a:r>
                        <a:rPr lang="en-US" sz="800" u="none" strike="noStrike" dirty="0">
                          <a:effectLst/>
                        </a:rPr>
                        <a:t>No. de </a:t>
                      </a:r>
                      <a:r>
                        <a:rPr lang="en-US" sz="800" u="none" strike="noStrike" dirty="0" err="1">
                          <a:effectLst/>
                        </a:rPr>
                        <a:t>Tecle</a:t>
                      </a:r>
                      <a:r>
                        <a:rPr lang="en-US" sz="800" u="none" strike="noStrike" dirty="0">
                          <a:effectLst/>
                        </a:rPr>
                        <a:t>:</a:t>
                      </a:r>
                      <a:endParaRPr lang="en-US" sz="800" b="1" i="0" u="none" strike="noStrike" dirty="0">
                        <a:solidFill>
                          <a:srgbClr val="000000"/>
                        </a:solidFill>
                        <a:effectLst/>
                        <a:latin typeface="Calibri"/>
                      </a:endParaRPr>
                    </a:p>
                  </a:txBody>
                  <a:tcPr marL="9525" marR="9525" marT="9525" marB="0" anchor="ctr">
                    <a:lnR w="9525" cap="flat" cmpd="sng" algn="ctr">
                      <a:solidFill>
                        <a:schemeClr val="tx1"/>
                      </a:solidFill>
                      <a:prstDash val="solid"/>
                      <a:round/>
                      <a:headEnd type="none" w="med" len="med"/>
                      <a:tailEnd type="none" w="med" len="med"/>
                    </a:lnR>
                  </a:tcPr>
                </a:tc>
                <a:tc hMerge="1">
                  <a:txBody>
                    <a:bodyPr/>
                    <a:lstStyle/>
                    <a:p>
                      <a:pPr algn="l" fontAlgn="ctr"/>
                      <a:endParaRPr lang="en-US" sz="800" b="1" i="0" u="none" strike="noStrike" dirty="0">
                        <a:solidFill>
                          <a:srgbClr val="000000"/>
                        </a:solidFill>
                        <a:effectLst/>
                        <a:latin typeface="Calibri"/>
                      </a:endParaRPr>
                    </a:p>
                  </a:txBody>
                  <a:tcPr marL="9525" marR="9525" marT="9525" marB="0" anchor="ctr">
                    <a:lnR w="9525" cap="flat" cmpd="sng" algn="ctr">
                      <a:solidFill>
                        <a:schemeClr val="tx1"/>
                      </a:solidFill>
                      <a:prstDash val="solid"/>
                      <a:round/>
                      <a:headEnd type="none" w="med" len="med"/>
                      <a:tailEnd type="none" w="med" len="med"/>
                    </a:lnR>
                  </a:tcPr>
                </a:tc>
                <a:tc gridSpan="3">
                  <a:txBody>
                    <a:bodyPr/>
                    <a:lstStyle/>
                    <a:p>
                      <a:pPr algn="l" fontAlgn="ctr"/>
                      <a:endParaRPr lang="en-US" sz="800" b="1" i="0" u="none" strike="noStrike" dirty="0">
                        <a:solidFill>
                          <a:srgbClr val="000000"/>
                        </a:solidFill>
                        <a:effectLst/>
                        <a:latin typeface="Calibri"/>
                      </a:endParaRPr>
                    </a:p>
                  </a:txBody>
                  <a:tcPr marL="9525" marR="9525" marT="9525" marB="0" anchor="ctr">
                    <a:lnL w="9525" cap="flat" cmpd="sng" algn="ctr">
                      <a:solidFill>
                        <a:schemeClr val="tx1"/>
                      </a:solidFill>
                      <a:prstDash val="solid"/>
                      <a:round/>
                      <a:headEnd type="none" w="med" len="med"/>
                      <a:tailEnd type="none" w="med" len="med"/>
                    </a:ln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245016">
                <a:tc>
                  <a:txBody>
                    <a:bodyPr/>
                    <a:lstStyle/>
                    <a:p>
                      <a:pPr algn="ctr" fontAlgn="ctr"/>
                      <a:r>
                        <a:rPr lang="en-US" sz="800" u="none" strike="noStrike" dirty="0" err="1">
                          <a:effectLst/>
                        </a:rPr>
                        <a:t>Accesorio</a:t>
                      </a:r>
                      <a:endParaRPr lang="en-US" sz="800" b="1" i="0" u="none" strike="noStrike" dirty="0">
                        <a:solidFill>
                          <a:srgbClr val="000000"/>
                        </a:solidFill>
                        <a:effectLst/>
                        <a:latin typeface="Calibri"/>
                      </a:endParaRPr>
                    </a:p>
                  </a:txBody>
                  <a:tcPr marL="9525" marR="9525" marT="9525" marB="0" anchor="ctr"/>
                </a:tc>
                <a:tc gridSpan="2">
                  <a:txBody>
                    <a:bodyPr/>
                    <a:lstStyle/>
                    <a:p>
                      <a:pPr algn="ctr" fontAlgn="ctr"/>
                      <a:r>
                        <a:rPr lang="en-US" sz="800" u="none" strike="noStrike" dirty="0" err="1">
                          <a:effectLst/>
                        </a:rPr>
                        <a:t>Parámetro</a:t>
                      </a:r>
                      <a:r>
                        <a:rPr lang="en-US" sz="800" u="none" strike="noStrike" dirty="0">
                          <a:effectLst/>
                        </a:rPr>
                        <a:t> de </a:t>
                      </a:r>
                      <a:r>
                        <a:rPr lang="en-US" sz="800" u="none" strike="noStrike" dirty="0" err="1">
                          <a:effectLst/>
                        </a:rPr>
                        <a:t>revisión</a:t>
                      </a:r>
                      <a:endParaRPr lang="en-US" sz="800" b="1" i="0" u="none" strike="noStrike" dirty="0">
                        <a:solidFill>
                          <a:srgbClr val="000000"/>
                        </a:solidFill>
                        <a:effectLst/>
                        <a:latin typeface="Calibri"/>
                      </a:endParaRPr>
                    </a:p>
                  </a:txBody>
                  <a:tcPr marL="9525" marR="9525" marT="9525" marB="0" anchor="ctr"/>
                </a:tc>
                <a:tc hMerge="1">
                  <a:txBody>
                    <a:bodyPr/>
                    <a:lstStyle/>
                    <a:p>
                      <a:endParaRPr lang="en-US"/>
                    </a:p>
                  </a:txBody>
                  <a:tcPr/>
                </a:tc>
                <a:tc>
                  <a:txBody>
                    <a:bodyPr/>
                    <a:lstStyle/>
                    <a:p>
                      <a:pPr algn="ctr" fontAlgn="ctr"/>
                      <a:r>
                        <a:rPr lang="en-US" sz="800" u="none" strike="noStrike">
                          <a:effectLst/>
                        </a:rPr>
                        <a:t>SI</a:t>
                      </a:r>
                      <a:endParaRPr lang="en-US" sz="800" b="1" i="0" u="none" strike="noStrike">
                        <a:solidFill>
                          <a:srgbClr val="000000"/>
                        </a:solidFill>
                        <a:effectLst/>
                        <a:latin typeface="Calibri"/>
                      </a:endParaRPr>
                    </a:p>
                  </a:txBody>
                  <a:tcPr marL="9525" marR="9525" marT="9525" marB="0" anchor="ctr"/>
                </a:tc>
                <a:tc>
                  <a:txBody>
                    <a:bodyPr/>
                    <a:lstStyle/>
                    <a:p>
                      <a:pPr algn="ctr" fontAlgn="ctr"/>
                      <a:r>
                        <a:rPr lang="en-US" sz="800" u="none" strike="noStrike">
                          <a:effectLst/>
                        </a:rPr>
                        <a:t>NO</a:t>
                      </a:r>
                      <a:endParaRPr lang="en-US" sz="800" b="1"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02"/>
                  </a:ext>
                </a:extLst>
              </a:tr>
              <a:tr h="282954">
                <a:tc rowSpan="2">
                  <a:txBody>
                    <a:bodyPr/>
                    <a:lstStyle/>
                    <a:p>
                      <a:pPr algn="ctr" fontAlgn="ctr"/>
                      <a:r>
                        <a:rPr lang="en-US" sz="800" u="none" strike="noStrike" dirty="0" err="1">
                          <a:effectLst/>
                        </a:rPr>
                        <a:t>Botonera</a:t>
                      </a:r>
                      <a:endParaRPr lang="en-US" sz="800" b="0" i="0" u="none" strike="noStrike" dirty="0">
                        <a:solidFill>
                          <a:srgbClr val="000000"/>
                        </a:solidFill>
                        <a:effectLst/>
                        <a:latin typeface="Calibri"/>
                      </a:endParaRPr>
                    </a:p>
                  </a:txBody>
                  <a:tcPr marL="9525" marR="9525" marT="9525" marB="0" anchor="ctr"/>
                </a:tc>
                <a:tc gridSpan="2">
                  <a:txBody>
                    <a:bodyPr/>
                    <a:lstStyle/>
                    <a:p>
                      <a:pPr algn="l" fontAlgn="b"/>
                      <a:r>
                        <a:rPr lang="es-ES" sz="800" u="none" strike="noStrike" dirty="0">
                          <a:effectLst/>
                        </a:rPr>
                        <a:t>¿Botonera soportada por cable de acero, libre de cortaduras o aplastamientos, </a:t>
                      </a:r>
                      <a:endParaRPr lang="es-ES" sz="800" b="0" i="0" u="none" strike="noStrike" dirty="0">
                        <a:solidFill>
                          <a:srgbClr val="000000"/>
                        </a:solidFill>
                        <a:effectLst/>
                        <a:latin typeface="Arial"/>
                      </a:endParaRPr>
                    </a:p>
                  </a:txBody>
                  <a:tcPr marL="9525" marR="9525" marT="9525" marB="0" anchor="b"/>
                </a:tc>
                <a:tc hMerge="1">
                  <a:txBody>
                    <a:bodyPr/>
                    <a:lstStyle/>
                    <a:p>
                      <a:endParaRPr lang="en-US"/>
                    </a:p>
                  </a:txBody>
                  <a:tcPr/>
                </a:tc>
                <a:tc>
                  <a:txBody>
                    <a:bodyPr/>
                    <a:lstStyle/>
                    <a:p>
                      <a:pPr algn="ctr" fontAlgn="ctr"/>
                      <a:r>
                        <a:rPr lang="en-US" sz="1100" u="none" strike="noStrike" dirty="0">
                          <a:effectLst/>
                        </a:rPr>
                        <a:t> </a:t>
                      </a:r>
                      <a:endParaRPr lang="en-US" sz="1100" b="0" i="0" u="none" strike="noStrike" dirty="0">
                        <a:solidFill>
                          <a:srgbClr val="000000"/>
                        </a:solidFill>
                        <a:effectLst/>
                        <a:latin typeface="Calibri"/>
                      </a:endParaRPr>
                    </a:p>
                  </a:txBody>
                  <a:tcPr marL="9525" marR="9525" marT="9525" marB="0" anchor="ctr"/>
                </a:tc>
                <a:tc>
                  <a:txBody>
                    <a:bodyPr/>
                    <a:lstStyle/>
                    <a:p>
                      <a:pPr algn="ctr" fontAlgn="ctr"/>
                      <a:r>
                        <a:rPr lang="en-US" sz="1100" u="none" strike="noStrike">
                          <a:effectLst/>
                        </a:rPr>
                        <a:t> </a:t>
                      </a:r>
                      <a:endParaRPr lang="en-US" sz="11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03"/>
                  </a:ext>
                </a:extLst>
              </a:tr>
              <a:tr h="278540">
                <a:tc vMerge="1">
                  <a:txBody>
                    <a:bodyPr/>
                    <a:lstStyle/>
                    <a:p>
                      <a:pPr algn="ctr" fontAlgn="ctr"/>
                      <a:endParaRPr lang="en-US" sz="800" b="0" i="0" u="none" strike="noStrike">
                        <a:solidFill>
                          <a:srgbClr val="000000"/>
                        </a:solidFill>
                        <a:effectLst/>
                        <a:latin typeface="Calibri"/>
                      </a:endParaRPr>
                    </a:p>
                  </a:txBody>
                  <a:tcPr marL="9525" marR="9525" marT="9525" marB="0" anchor="ctr"/>
                </a:tc>
                <a:tc gridSpan="2">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s-ES" sz="800" u="none" strike="noStrike" dirty="0">
                          <a:effectLst/>
                        </a:rPr>
                        <a:t>Botones completos y operando de acuerdo a sus diagramas?</a:t>
                      </a:r>
                      <a:endParaRPr lang="es-ES" sz="800" b="0" i="0" u="none" strike="noStrike" dirty="0">
                        <a:solidFill>
                          <a:srgbClr val="000000"/>
                        </a:solidFill>
                        <a:effectLst/>
                        <a:latin typeface="+mn-lt"/>
                      </a:endParaRPr>
                    </a:p>
                  </a:txBody>
                  <a:tcPr marL="9525" marR="9525" marT="9525" marB="0" anchor="b"/>
                </a:tc>
                <a:tc hMerge="1">
                  <a:txBody>
                    <a:bodyPr/>
                    <a:lstStyle/>
                    <a:p>
                      <a:endParaRPr lang="en-US"/>
                    </a:p>
                  </a:txBody>
                  <a:tcPr/>
                </a:tc>
                <a:tc>
                  <a:txBody>
                    <a:bodyPr/>
                    <a:lstStyle/>
                    <a:p>
                      <a:pPr algn="ctr" fontAlgn="ctr"/>
                      <a:endParaRPr lang="en-US" sz="1100" b="0" i="0" u="none" strike="noStrike">
                        <a:solidFill>
                          <a:srgbClr val="000000"/>
                        </a:solidFill>
                        <a:effectLst/>
                        <a:latin typeface="Calibri"/>
                      </a:endParaRPr>
                    </a:p>
                  </a:txBody>
                  <a:tcPr marL="9525" marR="9525" marT="9525" marB="0" anchor="ctr"/>
                </a:tc>
                <a:tc>
                  <a:txBody>
                    <a:bodyPr/>
                    <a:lstStyle/>
                    <a:p>
                      <a:pPr algn="ctr" fontAlgn="ctr"/>
                      <a:endParaRPr lang="en-US" sz="1100" b="0" i="0" u="none" strike="noStrike" dirty="0">
                        <a:solidFill>
                          <a:srgbClr val="000000"/>
                        </a:solidFill>
                        <a:effectLst/>
                        <a:latin typeface="Calibri"/>
                      </a:endParaRPr>
                    </a:p>
                  </a:txBody>
                  <a:tcPr marL="9525" marR="9525" marT="9525" marB="0" anchor="ctr"/>
                </a:tc>
                <a:extLst>
                  <a:ext uri="{0D108BD9-81ED-4DB2-BD59-A6C34878D82A}">
                    <a16:rowId xmlns:a16="http://schemas.microsoft.com/office/drawing/2014/main" val="10004"/>
                  </a:ext>
                </a:extLst>
              </a:tr>
              <a:tr h="171327">
                <a:tc rowSpan="3">
                  <a:txBody>
                    <a:bodyPr/>
                    <a:lstStyle/>
                    <a:p>
                      <a:pPr algn="ctr" fontAlgn="ctr"/>
                      <a:r>
                        <a:rPr lang="en-US" sz="800" u="none" strike="noStrike" dirty="0" err="1">
                          <a:effectLst/>
                        </a:rPr>
                        <a:t>Viga</a:t>
                      </a:r>
                      <a:endParaRPr lang="en-US" sz="800" b="0" i="0" u="none" strike="noStrike" dirty="0">
                        <a:solidFill>
                          <a:srgbClr val="000000"/>
                        </a:solidFill>
                        <a:effectLst/>
                        <a:latin typeface="Calibri"/>
                      </a:endParaRPr>
                    </a:p>
                  </a:txBody>
                  <a:tcPr marL="9525" marR="9525" marT="9525" marB="0" anchor="ctr"/>
                </a:tc>
                <a:tc gridSpan="2">
                  <a:txBody>
                    <a:bodyPr/>
                    <a:lstStyle/>
                    <a:p>
                      <a:pPr algn="just" fontAlgn="b"/>
                      <a:r>
                        <a:rPr lang="es-ES" sz="800" u="none" strike="noStrike" dirty="0">
                          <a:effectLst/>
                        </a:rPr>
                        <a:t>¿Tope riel libre de deformaciones o debilitado?</a:t>
                      </a:r>
                      <a:endParaRPr lang="es-ES" sz="800" b="0" i="0" u="none" strike="noStrike" dirty="0">
                        <a:solidFill>
                          <a:srgbClr val="000000"/>
                        </a:solidFill>
                        <a:effectLst/>
                        <a:latin typeface="Arial"/>
                      </a:endParaRPr>
                    </a:p>
                  </a:txBody>
                  <a:tcPr marL="9525" marR="9525" marT="9525" marB="0" anchor="b"/>
                </a:tc>
                <a:tc hMerge="1">
                  <a:txBody>
                    <a:bodyPr/>
                    <a:lstStyle/>
                    <a:p>
                      <a:endParaRPr lang="en-US"/>
                    </a:p>
                  </a:txBody>
                  <a:tcPr/>
                </a:tc>
                <a:tc>
                  <a:txBody>
                    <a:bodyPr/>
                    <a:lstStyle/>
                    <a:p>
                      <a:pPr algn="ctr" fontAlgn="ctr"/>
                      <a:r>
                        <a:rPr lang="en-US" sz="1100" u="none" strike="noStrike">
                          <a:effectLst/>
                        </a:rPr>
                        <a:t> </a:t>
                      </a:r>
                      <a:endParaRPr lang="en-US" sz="1100" b="0" i="0" u="none" strike="noStrike">
                        <a:solidFill>
                          <a:srgbClr val="000000"/>
                        </a:solidFill>
                        <a:effectLst/>
                        <a:latin typeface="Calibri"/>
                      </a:endParaRPr>
                    </a:p>
                  </a:txBody>
                  <a:tcPr marL="9525" marR="9525" marT="9525" marB="0" anchor="ctr"/>
                </a:tc>
                <a:tc>
                  <a:txBody>
                    <a:bodyPr/>
                    <a:lstStyle/>
                    <a:p>
                      <a:pPr algn="ctr" fontAlgn="ctr"/>
                      <a:r>
                        <a:rPr lang="en-US" sz="1100" u="none" strike="noStrike">
                          <a:effectLst/>
                        </a:rPr>
                        <a:t> </a:t>
                      </a:r>
                      <a:endParaRPr lang="en-US" sz="11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05"/>
                  </a:ext>
                </a:extLst>
              </a:tr>
              <a:tr h="285545">
                <a:tc vMerge="1">
                  <a:txBody>
                    <a:bodyPr/>
                    <a:lstStyle/>
                    <a:p>
                      <a:endParaRPr lang="en-US"/>
                    </a:p>
                  </a:txBody>
                  <a:tcPr/>
                </a:tc>
                <a:tc gridSpan="2">
                  <a:txBody>
                    <a:bodyPr/>
                    <a:lstStyle/>
                    <a:p>
                      <a:pPr algn="just" rtl="0" fontAlgn="b"/>
                      <a:r>
                        <a:rPr lang="es-ES" sz="800" u="none" strike="noStrike">
                          <a:effectLst/>
                        </a:rPr>
                        <a:t>¿Desplazamiento de viga continuo libre de vibraciones, movimientos torpes o interrumpidos?</a:t>
                      </a:r>
                      <a:endParaRPr lang="es-ES" sz="800" b="0" i="0" u="none" strike="noStrike">
                        <a:solidFill>
                          <a:srgbClr val="000000"/>
                        </a:solidFill>
                        <a:effectLst/>
                        <a:latin typeface="Arial"/>
                      </a:endParaRPr>
                    </a:p>
                  </a:txBody>
                  <a:tcPr marL="9525" marR="9525" marT="9525" marB="0" anchor="b"/>
                </a:tc>
                <a:tc hMerge="1">
                  <a:txBody>
                    <a:bodyPr/>
                    <a:lstStyle/>
                    <a:p>
                      <a:endParaRPr lang="en-US"/>
                    </a:p>
                  </a:txBody>
                  <a:tcPr/>
                </a:tc>
                <a:tc>
                  <a:txBody>
                    <a:bodyPr/>
                    <a:lstStyle/>
                    <a:p>
                      <a:pPr algn="ctr" fontAlgn="ctr"/>
                      <a:r>
                        <a:rPr lang="en-US" sz="1100" u="none" strike="noStrike">
                          <a:effectLst/>
                        </a:rPr>
                        <a:t> </a:t>
                      </a:r>
                      <a:endParaRPr lang="en-US" sz="1100" b="0" i="0" u="none" strike="noStrike">
                        <a:solidFill>
                          <a:srgbClr val="000000"/>
                        </a:solidFill>
                        <a:effectLst/>
                        <a:latin typeface="Calibri"/>
                      </a:endParaRPr>
                    </a:p>
                  </a:txBody>
                  <a:tcPr marL="9525" marR="9525" marT="9525" marB="0" anchor="ctr"/>
                </a:tc>
                <a:tc>
                  <a:txBody>
                    <a:bodyPr/>
                    <a:lstStyle/>
                    <a:p>
                      <a:pPr algn="ctr" fontAlgn="ctr"/>
                      <a:r>
                        <a:rPr lang="en-US" sz="1100" u="none" strike="noStrike">
                          <a:effectLst/>
                        </a:rPr>
                        <a:t> </a:t>
                      </a:r>
                      <a:endParaRPr lang="en-US" sz="11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06"/>
                  </a:ext>
                </a:extLst>
              </a:tr>
              <a:tr h="184222">
                <a:tc vMerge="1">
                  <a:txBody>
                    <a:bodyPr/>
                    <a:lstStyle/>
                    <a:p>
                      <a:endParaRPr lang="en-US"/>
                    </a:p>
                  </a:txBody>
                  <a:tcPr/>
                </a:tc>
                <a:tc gridSpan="2">
                  <a:txBody>
                    <a:bodyPr/>
                    <a:lstStyle/>
                    <a:p>
                      <a:pPr algn="just" rtl="0" fontAlgn="b"/>
                      <a:r>
                        <a:rPr lang="es-ES" sz="800" u="none" strike="noStrike">
                          <a:effectLst/>
                        </a:rPr>
                        <a:t>¿Estructura libre de grietas y deformaciones?</a:t>
                      </a:r>
                      <a:endParaRPr lang="es-ES" sz="800" b="0" i="0" u="none" strike="noStrike">
                        <a:solidFill>
                          <a:srgbClr val="000000"/>
                        </a:solidFill>
                        <a:effectLst/>
                        <a:latin typeface="Arial"/>
                      </a:endParaRPr>
                    </a:p>
                  </a:txBody>
                  <a:tcPr marL="9525" marR="9525" marT="9525" marB="0" anchor="b"/>
                </a:tc>
                <a:tc hMerge="1">
                  <a:txBody>
                    <a:bodyPr/>
                    <a:lstStyle/>
                    <a:p>
                      <a:endParaRPr lang="en-US"/>
                    </a:p>
                  </a:txBody>
                  <a:tcPr/>
                </a:tc>
                <a:tc>
                  <a:txBody>
                    <a:bodyPr/>
                    <a:lstStyle/>
                    <a:p>
                      <a:pPr algn="ctr" fontAlgn="ctr"/>
                      <a:r>
                        <a:rPr lang="en-US" sz="1100" u="none" strike="noStrike">
                          <a:effectLst/>
                        </a:rPr>
                        <a:t> </a:t>
                      </a:r>
                      <a:endParaRPr lang="en-US" sz="1100" b="0" i="0" u="none" strike="noStrike">
                        <a:solidFill>
                          <a:srgbClr val="000000"/>
                        </a:solidFill>
                        <a:effectLst/>
                        <a:latin typeface="Calibri"/>
                      </a:endParaRPr>
                    </a:p>
                  </a:txBody>
                  <a:tcPr marL="9525" marR="9525" marT="9525" marB="0" anchor="ctr"/>
                </a:tc>
                <a:tc>
                  <a:txBody>
                    <a:bodyPr/>
                    <a:lstStyle/>
                    <a:p>
                      <a:pPr algn="ctr" fontAlgn="ctr"/>
                      <a:r>
                        <a:rPr lang="en-US" sz="1100" u="none" strike="noStrike">
                          <a:effectLst/>
                        </a:rPr>
                        <a:t> </a:t>
                      </a:r>
                      <a:endParaRPr lang="en-US" sz="11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07"/>
                  </a:ext>
                </a:extLst>
              </a:tr>
              <a:tr h="194527">
                <a:tc rowSpan="4">
                  <a:txBody>
                    <a:bodyPr/>
                    <a:lstStyle/>
                    <a:p>
                      <a:pPr algn="ctr" fontAlgn="ctr"/>
                      <a:r>
                        <a:rPr lang="en-US" sz="800" u="none" strike="noStrike">
                          <a:effectLst/>
                        </a:rPr>
                        <a:t>Cadena</a:t>
                      </a:r>
                      <a:endParaRPr lang="en-US" sz="800" b="0" i="0" u="none" strike="noStrike">
                        <a:solidFill>
                          <a:srgbClr val="000000"/>
                        </a:solidFill>
                        <a:effectLst/>
                        <a:latin typeface="Calibri"/>
                      </a:endParaRPr>
                    </a:p>
                  </a:txBody>
                  <a:tcPr marL="9525" marR="9525" marT="9525" marB="0" anchor="ctr"/>
                </a:tc>
                <a:tc gridSpan="2">
                  <a:txBody>
                    <a:bodyPr/>
                    <a:lstStyle/>
                    <a:p>
                      <a:pPr algn="l" fontAlgn="b"/>
                      <a:r>
                        <a:rPr lang="es-ES" sz="800" u="none" strike="noStrike" dirty="0">
                          <a:effectLst/>
                        </a:rPr>
                        <a:t>¿Cadena o cable libre de abolladuras o cuellos?</a:t>
                      </a:r>
                      <a:endParaRPr lang="es-ES" sz="800" b="0" i="0" u="none" strike="noStrike" dirty="0">
                        <a:solidFill>
                          <a:srgbClr val="000000"/>
                        </a:solidFill>
                        <a:effectLst/>
                        <a:latin typeface="Arial"/>
                      </a:endParaRPr>
                    </a:p>
                  </a:txBody>
                  <a:tcPr marL="9525" marR="9525" marT="9525" marB="0" anchor="b"/>
                </a:tc>
                <a:tc hMerge="1">
                  <a:txBody>
                    <a:bodyPr/>
                    <a:lstStyle/>
                    <a:p>
                      <a:endParaRPr lang="en-US"/>
                    </a:p>
                  </a:txBody>
                  <a:tcPr/>
                </a:tc>
                <a:tc>
                  <a:txBody>
                    <a:bodyPr/>
                    <a:lstStyle/>
                    <a:p>
                      <a:pPr algn="ctr" fontAlgn="ctr"/>
                      <a:r>
                        <a:rPr lang="en-US" sz="1100" u="none" strike="noStrike">
                          <a:effectLst/>
                        </a:rPr>
                        <a:t> </a:t>
                      </a:r>
                      <a:endParaRPr lang="en-US" sz="1100" b="0" i="0" u="none" strike="noStrike">
                        <a:solidFill>
                          <a:srgbClr val="000000"/>
                        </a:solidFill>
                        <a:effectLst/>
                        <a:latin typeface="Calibri"/>
                      </a:endParaRPr>
                    </a:p>
                  </a:txBody>
                  <a:tcPr marL="9525" marR="9525" marT="9525" marB="0" anchor="ctr"/>
                </a:tc>
                <a:tc>
                  <a:txBody>
                    <a:bodyPr/>
                    <a:lstStyle/>
                    <a:p>
                      <a:pPr algn="ctr" fontAlgn="ctr"/>
                      <a:r>
                        <a:rPr lang="en-US" sz="1100" u="none" strike="noStrike">
                          <a:effectLst/>
                        </a:rPr>
                        <a:t> </a:t>
                      </a:r>
                      <a:endParaRPr lang="en-US" sz="11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08"/>
                  </a:ext>
                </a:extLst>
              </a:tr>
              <a:tr h="285545">
                <a:tc vMerge="1">
                  <a:txBody>
                    <a:bodyPr/>
                    <a:lstStyle/>
                    <a:p>
                      <a:endParaRPr lang="en-US"/>
                    </a:p>
                  </a:txBody>
                  <a:tcPr/>
                </a:tc>
                <a:tc gridSpan="2">
                  <a:txBody>
                    <a:bodyPr/>
                    <a:lstStyle/>
                    <a:p>
                      <a:pPr algn="just" rtl="0" fontAlgn="b"/>
                      <a:r>
                        <a:rPr lang="es-ES" sz="800" u="none" strike="noStrike" dirty="0">
                          <a:effectLst/>
                        </a:rPr>
                        <a:t>¿Enrollado de cable o acomodo de la cadena es correcto?</a:t>
                      </a:r>
                      <a:endParaRPr lang="es-ES" sz="800" b="0" i="0" u="none" strike="noStrike" dirty="0">
                        <a:solidFill>
                          <a:srgbClr val="000000"/>
                        </a:solidFill>
                        <a:effectLst/>
                        <a:latin typeface="Arial"/>
                      </a:endParaRPr>
                    </a:p>
                  </a:txBody>
                  <a:tcPr marL="9525" marR="9525" marT="9525" marB="0" anchor="b"/>
                </a:tc>
                <a:tc hMerge="1">
                  <a:txBody>
                    <a:bodyPr/>
                    <a:lstStyle/>
                    <a:p>
                      <a:endParaRPr lang="en-US"/>
                    </a:p>
                  </a:txBody>
                  <a:tcPr/>
                </a:tc>
                <a:tc>
                  <a:txBody>
                    <a:bodyPr/>
                    <a:lstStyle/>
                    <a:p>
                      <a:pPr algn="ctr" fontAlgn="ctr"/>
                      <a:r>
                        <a:rPr lang="en-US" sz="1100" u="none" strike="noStrike">
                          <a:effectLst/>
                        </a:rPr>
                        <a:t> </a:t>
                      </a:r>
                      <a:endParaRPr lang="en-US" sz="1100" b="0" i="0" u="none" strike="noStrike">
                        <a:solidFill>
                          <a:srgbClr val="000000"/>
                        </a:solidFill>
                        <a:effectLst/>
                        <a:latin typeface="Calibri"/>
                      </a:endParaRPr>
                    </a:p>
                  </a:txBody>
                  <a:tcPr marL="9525" marR="9525" marT="9525" marB="0" anchor="ctr"/>
                </a:tc>
                <a:tc>
                  <a:txBody>
                    <a:bodyPr/>
                    <a:lstStyle/>
                    <a:p>
                      <a:pPr algn="ctr" fontAlgn="ctr"/>
                      <a:r>
                        <a:rPr lang="en-US" sz="1100" u="none" strike="noStrike">
                          <a:effectLst/>
                        </a:rPr>
                        <a:t> </a:t>
                      </a:r>
                      <a:endParaRPr lang="en-US" sz="11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09"/>
                  </a:ext>
                </a:extLst>
              </a:tr>
              <a:tr h="285545">
                <a:tc vMerge="1">
                  <a:txBody>
                    <a:bodyPr/>
                    <a:lstStyle/>
                    <a:p>
                      <a:endParaRPr lang="en-US"/>
                    </a:p>
                  </a:txBody>
                  <a:tcPr/>
                </a:tc>
                <a:tc gridSpan="2">
                  <a:txBody>
                    <a:bodyPr/>
                    <a:lstStyle/>
                    <a:p>
                      <a:pPr algn="just" rtl="0" fontAlgn="b"/>
                      <a:r>
                        <a:rPr lang="es-ES" sz="800" u="none" strike="noStrike">
                          <a:effectLst/>
                        </a:rPr>
                        <a:t>¿El equipo se detiene cuando el gancho se acerca al tambor de desenrollado (tope superior)?</a:t>
                      </a:r>
                      <a:endParaRPr lang="es-ES" sz="800" b="0" i="0" u="none" strike="noStrike">
                        <a:solidFill>
                          <a:srgbClr val="000000"/>
                        </a:solidFill>
                        <a:effectLst/>
                        <a:latin typeface="Arial"/>
                      </a:endParaRPr>
                    </a:p>
                  </a:txBody>
                  <a:tcPr marL="9525" marR="9525" marT="9525" marB="0" anchor="b"/>
                </a:tc>
                <a:tc hMerge="1">
                  <a:txBody>
                    <a:bodyPr/>
                    <a:lstStyle/>
                    <a:p>
                      <a:endParaRPr lang="en-US"/>
                    </a:p>
                  </a:txBody>
                  <a:tcPr/>
                </a:tc>
                <a:tc>
                  <a:txBody>
                    <a:bodyPr/>
                    <a:lstStyle/>
                    <a:p>
                      <a:pPr algn="ctr" fontAlgn="ctr"/>
                      <a:r>
                        <a:rPr lang="en-US" sz="1100" u="none" strike="noStrike">
                          <a:effectLst/>
                        </a:rPr>
                        <a:t> </a:t>
                      </a:r>
                      <a:endParaRPr lang="en-US" sz="1100" b="0" i="0" u="none" strike="noStrike">
                        <a:solidFill>
                          <a:srgbClr val="000000"/>
                        </a:solidFill>
                        <a:effectLst/>
                        <a:latin typeface="Calibri"/>
                      </a:endParaRPr>
                    </a:p>
                  </a:txBody>
                  <a:tcPr marL="9525" marR="9525" marT="9525" marB="0" anchor="ctr"/>
                </a:tc>
                <a:tc>
                  <a:txBody>
                    <a:bodyPr/>
                    <a:lstStyle/>
                    <a:p>
                      <a:pPr algn="ctr" fontAlgn="ctr"/>
                      <a:r>
                        <a:rPr lang="en-US" sz="1100" u="none" strike="noStrike">
                          <a:effectLst/>
                        </a:rPr>
                        <a:t> </a:t>
                      </a:r>
                      <a:endParaRPr lang="en-US" sz="11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10"/>
                  </a:ext>
                </a:extLst>
              </a:tr>
              <a:tr h="285545">
                <a:tc vMerge="1">
                  <a:txBody>
                    <a:bodyPr/>
                    <a:lstStyle/>
                    <a:p>
                      <a:endParaRPr lang="en-US"/>
                    </a:p>
                  </a:txBody>
                  <a:tcPr/>
                </a:tc>
                <a:tc gridSpan="2">
                  <a:txBody>
                    <a:bodyPr/>
                    <a:lstStyle/>
                    <a:p>
                      <a:pPr algn="just" rtl="0" fontAlgn="b"/>
                      <a:r>
                        <a:rPr lang="es-ES" sz="800" u="none" strike="noStrike">
                          <a:effectLst/>
                        </a:rPr>
                        <a:t>¿El equipo se detiene cuando el gancho se acerca a nivel de piso (tope inferior)?</a:t>
                      </a:r>
                      <a:endParaRPr lang="es-ES" sz="800" b="0" i="0" u="none" strike="noStrike">
                        <a:solidFill>
                          <a:srgbClr val="000000"/>
                        </a:solidFill>
                        <a:effectLst/>
                        <a:latin typeface="Arial"/>
                      </a:endParaRPr>
                    </a:p>
                  </a:txBody>
                  <a:tcPr marL="9525" marR="9525" marT="9525" marB="0" anchor="b"/>
                </a:tc>
                <a:tc hMerge="1">
                  <a:txBody>
                    <a:bodyPr/>
                    <a:lstStyle/>
                    <a:p>
                      <a:endParaRPr lang="en-US"/>
                    </a:p>
                  </a:txBody>
                  <a:tcPr/>
                </a:tc>
                <a:tc>
                  <a:txBody>
                    <a:bodyPr/>
                    <a:lstStyle/>
                    <a:p>
                      <a:pPr algn="ctr" fontAlgn="ctr"/>
                      <a:r>
                        <a:rPr lang="en-US" sz="1100" u="none" strike="noStrike">
                          <a:effectLst/>
                        </a:rPr>
                        <a:t> </a:t>
                      </a:r>
                      <a:endParaRPr lang="en-US" sz="1100" b="0" i="0" u="none" strike="noStrike">
                        <a:solidFill>
                          <a:srgbClr val="000000"/>
                        </a:solidFill>
                        <a:effectLst/>
                        <a:latin typeface="Calibri"/>
                      </a:endParaRPr>
                    </a:p>
                  </a:txBody>
                  <a:tcPr marL="9525" marR="9525" marT="9525" marB="0" anchor="ctr"/>
                </a:tc>
                <a:tc>
                  <a:txBody>
                    <a:bodyPr/>
                    <a:lstStyle/>
                    <a:p>
                      <a:pPr algn="ctr" fontAlgn="ctr"/>
                      <a:r>
                        <a:rPr lang="en-US" sz="1100" u="none" strike="noStrike">
                          <a:effectLst/>
                        </a:rPr>
                        <a:t> </a:t>
                      </a:r>
                      <a:endParaRPr lang="en-US" sz="11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11"/>
                  </a:ext>
                </a:extLst>
              </a:tr>
              <a:tr h="285545">
                <a:tc>
                  <a:txBody>
                    <a:bodyPr/>
                    <a:lstStyle/>
                    <a:p>
                      <a:pPr algn="ctr" fontAlgn="ctr"/>
                      <a:r>
                        <a:rPr lang="en-US" sz="800" u="none" strike="noStrike" dirty="0" err="1">
                          <a:effectLst/>
                        </a:rPr>
                        <a:t>Gancho</a:t>
                      </a:r>
                      <a:endParaRPr lang="en-US" sz="800" b="0" i="0" u="none" strike="noStrike" dirty="0">
                        <a:solidFill>
                          <a:srgbClr val="000000"/>
                        </a:solidFill>
                        <a:effectLst/>
                        <a:latin typeface="Calibri"/>
                      </a:endParaRPr>
                    </a:p>
                  </a:txBody>
                  <a:tcPr marL="9525" marR="9525" marT="9525" marB="0" anchor="ctr"/>
                </a:tc>
                <a:tc gridSpan="2">
                  <a:txBody>
                    <a:bodyPr/>
                    <a:lstStyle/>
                    <a:p>
                      <a:pPr algn="l" fontAlgn="b"/>
                      <a:r>
                        <a:rPr lang="es-ES" sz="800" u="none" strike="noStrike">
                          <a:effectLst/>
                        </a:rPr>
                        <a:t>¿Gancho de levantamiento con pestillo, en posición interna, sin torceduras y abatible?</a:t>
                      </a:r>
                      <a:endParaRPr lang="es-ES" sz="800" b="0" i="0" u="none" strike="noStrike">
                        <a:solidFill>
                          <a:srgbClr val="000000"/>
                        </a:solidFill>
                        <a:effectLst/>
                        <a:latin typeface="Arial"/>
                      </a:endParaRPr>
                    </a:p>
                  </a:txBody>
                  <a:tcPr marL="9525" marR="9525" marT="9525" marB="0" anchor="b"/>
                </a:tc>
                <a:tc hMerge="1">
                  <a:txBody>
                    <a:bodyPr/>
                    <a:lstStyle/>
                    <a:p>
                      <a:endParaRPr lang="en-US"/>
                    </a:p>
                  </a:txBody>
                  <a:tcPr/>
                </a:tc>
                <a:tc>
                  <a:txBody>
                    <a:bodyPr/>
                    <a:lstStyle/>
                    <a:p>
                      <a:pPr algn="ctr" fontAlgn="ctr"/>
                      <a:r>
                        <a:rPr lang="en-US" sz="1100" u="none" strike="noStrike">
                          <a:effectLst/>
                        </a:rPr>
                        <a:t> </a:t>
                      </a:r>
                      <a:endParaRPr lang="en-US" sz="1100" b="0" i="0" u="none" strike="noStrike">
                        <a:solidFill>
                          <a:srgbClr val="000000"/>
                        </a:solidFill>
                        <a:effectLst/>
                        <a:latin typeface="Calibri"/>
                      </a:endParaRPr>
                    </a:p>
                  </a:txBody>
                  <a:tcPr marL="9525" marR="9525" marT="9525" marB="0" anchor="ctr"/>
                </a:tc>
                <a:tc>
                  <a:txBody>
                    <a:bodyPr/>
                    <a:lstStyle/>
                    <a:p>
                      <a:pPr algn="ctr" fontAlgn="ctr"/>
                      <a:r>
                        <a:rPr lang="en-US" sz="1100" u="none" strike="noStrike">
                          <a:effectLst/>
                        </a:rPr>
                        <a:t> </a:t>
                      </a:r>
                      <a:endParaRPr lang="en-US" sz="1100" b="0" i="0" u="none" strike="noStrike">
                        <a:solidFill>
                          <a:srgbClr val="000000"/>
                        </a:solidFill>
                        <a:effectLst/>
                        <a:latin typeface="Calibri"/>
                      </a:endParaRPr>
                    </a:p>
                  </a:txBody>
                  <a:tcPr marL="9525" marR="9525" marT="9525" marB="0" anchor="ctr"/>
                </a:tc>
                <a:extLst>
                  <a:ext uri="{0D108BD9-81ED-4DB2-BD59-A6C34878D82A}">
                    <a16:rowId xmlns:a16="http://schemas.microsoft.com/office/drawing/2014/main" val="10012"/>
                  </a:ext>
                </a:extLst>
              </a:tr>
              <a:tr h="276334">
                <a:tc gridSpan="2">
                  <a:txBody>
                    <a:bodyPr/>
                    <a:lstStyle/>
                    <a:p>
                      <a:pPr algn="ctr" fontAlgn="ctr"/>
                      <a:r>
                        <a:rPr lang="en-US" sz="800" u="none" strike="noStrike" dirty="0" err="1">
                          <a:effectLst/>
                        </a:rPr>
                        <a:t>Nombre</a:t>
                      </a:r>
                      <a:r>
                        <a:rPr lang="en-US" sz="800" u="none" strike="noStrike" dirty="0">
                          <a:effectLst/>
                        </a:rPr>
                        <a:t> y firma </a:t>
                      </a:r>
                      <a:endParaRPr lang="en-US" sz="800" b="0" i="0" u="none" strike="noStrike" dirty="0">
                        <a:solidFill>
                          <a:srgbClr val="000000"/>
                        </a:solidFill>
                        <a:effectLst/>
                        <a:latin typeface="Calibri"/>
                      </a:endParaRPr>
                    </a:p>
                  </a:txBody>
                  <a:tcPr marL="9525" marR="9525" marT="9525" marB="0" anchor="ctr">
                    <a:lnR w="9525" cap="flat" cmpd="sng" algn="ctr">
                      <a:solidFill>
                        <a:schemeClr val="tx1"/>
                      </a:solidFill>
                      <a:prstDash val="solid"/>
                      <a:round/>
                      <a:headEnd type="none" w="med" len="med"/>
                      <a:tailEnd type="none" w="med" len="med"/>
                    </a:lnR>
                  </a:tcPr>
                </a:tc>
                <a:tc hMerge="1">
                  <a:txBody>
                    <a:bodyPr/>
                    <a:lstStyle/>
                    <a:p>
                      <a:pPr algn="ctr" fontAlgn="ctr"/>
                      <a:endParaRPr lang="en-US" sz="800" b="0" i="0" u="none" strike="noStrike" dirty="0">
                        <a:solidFill>
                          <a:srgbClr val="000000"/>
                        </a:solidFill>
                        <a:effectLst/>
                        <a:latin typeface="Calibri"/>
                      </a:endParaRPr>
                    </a:p>
                  </a:txBody>
                  <a:tcPr marL="9525" marR="9525" marT="9525" marB="0" anchor="ctr">
                    <a:lnR w="9525" cap="flat" cmpd="sng" algn="ctr">
                      <a:solidFill>
                        <a:schemeClr val="tx1"/>
                      </a:solidFill>
                      <a:prstDash val="solid"/>
                      <a:round/>
                      <a:headEnd type="none" w="med" len="med"/>
                      <a:tailEnd type="none" w="med" len="med"/>
                    </a:lnR>
                  </a:tcPr>
                </a:tc>
                <a:tc gridSpan="3">
                  <a:txBody>
                    <a:bodyPr/>
                    <a:lstStyle/>
                    <a:p>
                      <a:pPr algn="ctr" fontAlgn="ctr"/>
                      <a:endParaRPr lang="en-US" sz="800" b="0" i="0" u="none" strike="noStrike" dirty="0">
                        <a:solidFill>
                          <a:srgbClr val="000000"/>
                        </a:solidFill>
                        <a:effectLst/>
                        <a:latin typeface="Calibri"/>
                      </a:endParaRPr>
                    </a:p>
                  </a:txBody>
                  <a:tcPr marL="9525" marR="9525" marT="9525" marB="0" anchor="ctr">
                    <a:lnL w="9525" cap="flat" cmpd="sng" algn="ctr">
                      <a:solidFill>
                        <a:schemeClr val="tx1"/>
                      </a:solidFill>
                      <a:prstDash val="solid"/>
                      <a:round/>
                      <a:headEnd type="none" w="med" len="med"/>
                      <a:tailEnd type="none" w="med" len="med"/>
                    </a:ln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13"/>
                  </a:ext>
                </a:extLst>
              </a:tr>
            </a:tbl>
          </a:graphicData>
        </a:graphic>
      </p:graphicFrame>
    </p:spTree>
    <p:extLst>
      <p:ext uri="{BB962C8B-B14F-4D97-AF65-F5344CB8AC3E}">
        <p14:creationId xmlns:p14="http://schemas.microsoft.com/office/powerpoint/2010/main" val="253891808"/>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documentManagement>
    <InformationClassification xmlns="3e92293e-9237-4397-a824-22f12b545ccd">Internal Use Only</InformationClassification>
    <Elemento_x0020_EHS xmlns="47572c42-5304-4a8e-9336-04378a218f80">Elemento 3 - Implementación y Operación</Elemento_x0020_EHS>
    <Subelemento_x0020_EHS xmlns="47572c42-5304-4a8e-9336-04378a218f80">OSHPS 08 – Dispositivos de elevación de cargas</Subelemento_x0020_EHS>
    <Tipo_x0020_de_x0020_material xmlns="47572c42-5304-4a8e-9336-04378a218f80">POS</Tipo_x0020_de_x0020_material>
  </documentManagement>
</p:properties>
</file>

<file path=customXml/item3.xml><?xml version="1.0" encoding="utf-8"?>
<ct:contentTypeSchema xmlns:ct="http://schemas.microsoft.com/office/2006/metadata/contentType" xmlns:ma="http://schemas.microsoft.com/office/2006/metadata/properties/metaAttributes" ct:_="" ma:_="" ma:contentTypeName="Procedimiento Operativo Estandar" ma:contentTypeID="0x01010028E09D5DB14E204C9D82F7D32F072BF60033692E48152ADB4F9E472F1A841BB907" ma:contentTypeVersion="2" ma:contentTypeDescription="Procedimientos EHS" ma:contentTypeScope="" ma:versionID="6f9f3bbd3c898d45a2c722c599f8fb9b">
  <xsd:schema xmlns:xsd="http://www.w3.org/2001/XMLSchema" xmlns:p="http://schemas.microsoft.com/office/2006/metadata/properties" xmlns:ns2="3e92293e-9237-4397-a824-22f12b545ccd" xmlns:ns3="47572c42-5304-4a8e-9336-04378a218f80" targetNamespace="http://schemas.microsoft.com/office/2006/metadata/properties" ma:root="true" ma:fieldsID="b40872dd1a9a6d298ff23848ee6bf3ee" ns2:_="" ns3:_="">
    <xsd:import namespace="3e92293e-9237-4397-a824-22f12b545ccd"/>
    <xsd:import namespace="47572c42-5304-4a8e-9336-04378a218f80"/>
    <xsd:element name="properties">
      <xsd:complexType>
        <xsd:sequence>
          <xsd:element name="documentManagement">
            <xsd:complexType>
              <xsd:all>
                <xsd:element ref="ns2:InformationClassification"/>
                <xsd:element ref="ns3:Elemento_x0020_EHS"/>
                <xsd:element ref="ns3:Subelemento_x0020_EHS"/>
                <xsd:element ref="ns3:Tipo_x0020_de_x0020_material" minOccurs="0"/>
              </xsd:all>
            </xsd:complexType>
          </xsd:element>
        </xsd:sequence>
      </xsd:complexType>
    </xsd:element>
  </xsd:schema>
  <xsd:schema xmlns:xsd="http://www.w3.org/2001/XMLSchema" xmlns:dms="http://schemas.microsoft.com/office/2006/documentManagement/types" targetNamespace="3e92293e-9237-4397-a824-22f12b545ccd" elementFormDefault="qualified">
    <xsd:import namespace="http://schemas.microsoft.com/office/2006/documentManagement/types"/>
    <xsd:element name="InformationClassification" ma:index="8" ma:displayName="Information Classification" ma:default="Internal Use Only" ma:description="See Global IT Standards,Section 2:    &#10;http://www.kcc.com/mis/cafe/gits/Global%20ITS.htm" ma:internalName="InformationClassification">
      <xsd:simpleType>
        <xsd:restriction base="dms:Choice">
          <xsd:enumeration value="Public Information"/>
          <xsd:enumeration value="Internal Use Only"/>
          <xsd:enumeration value="Limited I Information"/>
          <xsd:enumeration value="Limited II Information"/>
        </xsd:restriction>
      </xsd:simpleType>
    </xsd:element>
  </xsd:schema>
  <xsd:schema xmlns:xsd="http://www.w3.org/2001/XMLSchema" xmlns:dms="http://schemas.microsoft.com/office/2006/documentManagement/types" targetNamespace="47572c42-5304-4a8e-9336-04378a218f80" elementFormDefault="qualified">
    <xsd:import namespace="http://schemas.microsoft.com/office/2006/documentManagement/types"/>
    <xsd:element name="Elemento_x0020_EHS" ma:index="9" ma:displayName="Elemento EHS" ma:default="Elemento 1 - Política y Organización" ma:description="Información sobre el elemento EHS relacionado" ma:format="Dropdown" ma:internalName="Elemento_x0020_EHS">
      <xsd:simpleType>
        <xsd:restriction base="dms:Choice">
          <xsd:enumeration value="Elemento 1 - Política y Organización"/>
          <xsd:enumeration value="Elemento 2 - Planificación"/>
          <xsd:enumeration value="Elemento 3 - Implementación y Operación"/>
          <xsd:enumeration value="Elemento 4 - Revisión y Acciones correctivas/preventivas"/>
          <xsd:enumeration value="Elemento 5 - Revisión de la gerencia"/>
        </xsd:restriction>
      </xsd:simpleType>
    </xsd:element>
    <xsd:element name="Subelemento_x0020_EHS" ma:index="10" ma:displayName="Subelemento EHS" ma:default="1.1 - Política EHS" ma:description="Subelemento del sistema EHS" ma:format="Dropdown" ma:internalName="Subelemento_x0020_EHS">
      <xsd:simpleType>
        <xsd:restriction base="dms:Choice">
          <xsd:enumeration value="1.1 - Política EHS"/>
          <xsd:enumeration value="1.2 - Funciones y Responsabilidades de la dirección"/>
          <xsd:enumeration value="1.3 - Comité Directivo EHS"/>
          <xsd:enumeration value="1.4 - Participación de los empleados"/>
          <xsd:enumeration value="2.1 - Identificación de Requerimientos Regulatorios y Legislativos de EHS y Estándares de KC"/>
          <xsd:enumeration value="2.2 - Aspectos/Peligros e Impactos EHS"/>
          <xsd:enumeration value="2.3 - Análisis de Tareas Críticas"/>
          <xsd:enumeration value="2.4 - Equipos Críticos EHS"/>
          <xsd:enumeration value="2.5 - Plan de Mejoramiento EHS"/>
          <xsd:enumeration value="3.1 - Capacitación de Competencias y Conocimientos"/>
          <xsd:enumeration value="3.2 - Comunicación"/>
          <xsd:enumeration value="3.3 - Control de Documentos y Registros"/>
          <xsd:enumeration value="3.4 - Controles Operacionales"/>
          <xsd:enumeration value="3.5 - Preparación y Respuesta ante Emergencias"/>
          <xsd:enumeration value="4.1 - Monitoreo y Medición"/>
          <xsd:enumeration value="4.2 - Evaluación de cumplimiento regulatorio"/>
          <xsd:enumeration value="4.3 - Investigación de Incidentes"/>
          <xsd:enumeration value="4.4 - Inspecciones Planeadas"/>
          <xsd:enumeration value="4.5 - Acciones correctivas y preventivas"/>
          <xsd:enumeration value="4.6 - Evaluaciones EHS"/>
          <xsd:enumeration value="5.1 - Revisiones de la Gerencia"/>
          <xsd:enumeration value="OSHPS 01 – Gestion del cambio"/>
          <xsd:enumeration value="OSHPS 02 – Gestion de contratistas"/>
          <xsd:enumeration value="OSHPS 03 – Seguridad en Incendios y Explosiones"/>
          <xsd:enumeration value="OSHPS 04 – Seguridad relacionada con la maquinaria:  Resguardo de las máquinas"/>
          <xsd:enumeration value="OSHPS 05 – Seguridad relacionada con la maquinaria:  Control de energía peligrosa"/>
          <xsd:enumeration value="OSHPS 06 – Prácticas laborales seguras en el manejo de electricidad"/>
          <xsd:enumeration value="OSHPS 07 – Operaciones en espacios confinados"/>
          <xsd:enumeration value="OSHPS 08 – Dispositivos de elevación de cargas"/>
          <xsd:enumeration value="OSHPS 09 – Seguridad relativa al transporte en el lugar de trabajo"/>
          <xsd:enumeration value="OSHPS 10 – Trabajos en alturas"/>
          <xsd:enumeration value="OSHPS 11 – Ergonomía"/>
          <xsd:enumeration value="OSHPS 12 – Control de higiene ocupacional"/>
          <xsd:enumeration value="OSHPS 13 – Equipo de protección personal"/>
          <xsd:enumeration value="OSHPS 14 – Protección respiratoria"/>
          <xsd:enumeration value="OSHPS 15 – Prevención de la pérdida auditiva"/>
          <xsd:enumeration value="OSHPS 16 - Almacenamiento y movimiento de materiales"/>
          <xsd:enumeration value="EPS 01 - Sistemas de Manejo de Productos Químicos"/>
          <xsd:enumeration value="EPS 02 – Uso de Agua Fresca"/>
          <xsd:enumeration value="EPS 03 - Control de aguas de lluvia"/>
          <xsd:enumeration value="EPS 04 - Manejo de aguas residuales"/>
          <xsd:enumeration value="EPS 05 – Manejo de emisiones de aire"/>
          <xsd:enumeration value="EPS 06 – Manejo de desechos"/>
          <xsd:enumeration value="EPS 07 – Manejo de bifenilos policlorinados (PCBs)"/>
          <xsd:enumeration value="EPS 08 – Control de sustancias reductoras de la capa de ozono"/>
          <xsd:enumeration value="EPS 09 – Manejo del asbestos"/>
          <xsd:enumeration value="EPS 10 – Manejo de dispositivos radiactivos"/>
          <xsd:enumeration value="EPS 11 - Control y manejo de bacterias en sistemas de recirculacion de agua"/>
        </xsd:restriction>
      </xsd:simpleType>
    </xsd:element>
    <xsd:element name="Tipo_x0020_de_x0020_material" ma:index="11" nillable="true" ma:displayName="Tipo de material" ma:default="POS" ma:description="Tipo de formato del material del procedimiento." ma:format="Dropdown" ma:internalName="Tipo_x0020_de_x0020_material">
      <xsd:simpleType>
        <xsd:restriction base="dms:Choice">
          <xsd:enumeration value="POS"/>
          <xsd:enumeration value="Material de entrenamiento - E"/>
          <xsd:enumeration value="Formato de Inspección Planeada - IP"/>
          <xsd:enumeration value="Formato de Observación Planeada - OPT"/>
          <xsd:enumeration value="Formato de Permiso de trabajo - FPT"/>
          <xsd:enumeration value="Otros formatos/anexos - FCP"/>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0CC7097C-077B-4675-BD93-E1D9B9E5680D}">
  <ds:schemaRefs>
    <ds:schemaRef ds:uri="http://schemas.microsoft.com/sharepoint/v3/contenttype/forms"/>
  </ds:schemaRefs>
</ds:datastoreItem>
</file>

<file path=customXml/itemProps2.xml><?xml version="1.0" encoding="utf-8"?>
<ds:datastoreItem xmlns:ds="http://schemas.openxmlformats.org/officeDocument/2006/customXml" ds:itemID="{CFCF8971-0433-4BD4-B31E-6A632F7C8A83}">
  <ds:schemaRefs>
    <ds:schemaRef ds:uri="http://purl.org/dc/elements/1.1/"/>
    <ds:schemaRef ds:uri="http://purl.org/dc/dcmitype/"/>
    <ds:schemaRef ds:uri="http://purl.org/dc/terms/"/>
    <ds:schemaRef ds:uri="http://www.w3.org/XML/1998/namespace"/>
    <ds:schemaRef ds:uri="http://schemas.microsoft.com/office/2006/documentManagement/types"/>
    <ds:schemaRef ds:uri="http://schemas.openxmlformats.org/package/2006/metadata/core-properties"/>
    <ds:schemaRef ds:uri="47572c42-5304-4a8e-9336-04378a218f80"/>
    <ds:schemaRef ds:uri="3e92293e-9237-4397-a824-22f12b545ccd"/>
    <ds:schemaRef ds:uri="http://schemas.microsoft.com/office/2006/metadata/properties"/>
  </ds:schemaRefs>
</ds:datastoreItem>
</file>

<file path=customXml/itemProps3.xml><?xml version="1.0" encoding="utf-8"?>
<ds:datastoreItem xmlns:ds="http://schemas.openxmlformats.org/officeDocument/2006/customXml" ds:itemID="{96C13046-92C3-4D2C-BEC1-8BEAB123D82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e92293e-9237-4397-a824-22f12b545ccd"/>
    <ds:schemaRef ds:uri="47572c42-5304-4a8e-9336-04378a218f80"/>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
  <TotalTime>7114</TotalTime>
  <Words>1511</Words>
  <Application>Microsoft Macintosh PowerPoint</Application>
  <PresentationFormat>Presentación en pantalla (4:3)</PresentationFormat>
  <Paragraphs>416</Paragraphs>
  <Slides>2</Slides>
  <Notes>2</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2</vt:i4>
      </vt:variant>
    </vt:vector>
  </HeadingPairs>
  <TitlesOfParts>
    <vt:vector size="8" baseType="lpstr">
      <vt:lpstr>Arial Unicode MS</vt:lpstr>
      <vt:lpstr>Arial</vt:lpstr>
      <vt:lpstr>Calibri</vt:lpstr>
      <vt:lpstr>Times New Roman</vt:lpstr>
      <vt:lpstr>Wingdings</vt:lpstr>
      <vt:lpstr>Default Design</vt:lpstr>
      <vt:lpstr>Presentación de PowerPoint</vt:lpstr>
      <vt:lpstr>Presentación de PowerPoint</vt:lpstr>
    </vt:vector>
  </TitlesOfParts>
  <Company>Colkim-Colpapel S.A.</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Sin título de diapositiva</dc:title>
  <dc:creator>Colkim-Colpapel S.A.</dc:creator>
  <cp:lastModifiedBy>Usuario de Microsoft Office</cp:lastModifiedBy>
  <cp:revision>108</cp:revision>
  <cp:lastPrinted>2012-11-28T19:29:18Z</cp:lastPrinted>
  <dcterms:created xsi:type="dcterms:W3CDTF">1999-11-05T18:13:06Z</dcterms:created>
  <dcterms:modified xsi:type="dcterms:W3CDTF">2019-05-17T00:00:07Z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2002">
    <vt:bool>true</vt:bool>
  </property>
  <property fmtid="{D5CDD505-2E9C-101B-9397-08002B2CF9AE}" pid="3" name="ContentTypeId">
    <vt:lpwstr>0x01010028E09D5DB14E204C9D82F7D32F072BF60033692E48152ADB4F9E472F1A841BB907</vt:lpwstr>
  </property>
  <property fmtid="{D5CDD505-2E9C-101B-9397-08002B2CF9AE}" pid="4" name="MSIP_Label_723f826d-dd3d-47cb-bf18-698ba24faae4_Enabled">
    <vt:lpwstr>True</vt:lpwstr>
  </property>
  <property fmtid="{D5CDD505-2E9C-101B-9397-08002B2CF9AE}" pid="5" name="MSIP_Label_723f826d-dd3d-47cb-bf18-698ba24faae4_SiteId">
    <vt:lpwstr>fee2180b-69b6-4afe-9f14-ccd70bd4c737</vt:lpwstr>
  </property>
  <property fmtid="{D5CDD505-2E9C-101B-9397-08002B2CF9AE}" pid="6" name="MSIP_Label_723f826d-dd3d-47cb-bf18-698ba24faae4_Owner">
    <vt:lpwstr>Luis.C.Montoya@kcc.com</vt:lpwstr>
  </property>
  <property fmtid="{D5CDD505-2E9C-101B-9397-08002B2CF9AE}" pid="7" name="MSIP_Label_723f826d-dd3d-47cb-bf18-698ba24faae4_SetDate">
    <vt:lpwstr>2019-05-15T16:30:31.7471916Z</vt:lpwstr>
  </property>
  <property fmtid="{D5CDD505-2E9C-101B-9397-08002B2CF9AE}" pid="8" name="MSIP_Label_723f826d-dd3d-47cb-bf18-698ba24faae4_Name">
    <vt:lpwstr>Public</vt:lpwstr>
  </property>
  <property fmtid="{D5CDD505-2E9C-101B-9397-08002B2CF9AE}" pid="9" name="MSIP_Label_723f826d-dd3d-47cb-bf18-698ba24faae4_Application">
    <vt:lpwstr>Microsoft Azure Information Protection</vt:lpwstr>
  </property>
  <property fmtid="{D5CDD505-2E9C-101B-9397-08002B2CF9AE}" pid="10" name="MSIP_Label_723f826d-dd3d-47cb-bf18-698ba24faae4_Extended_MSFT_Method">
    <vt:lpwstr>Manual</vt:lpwstr>
  </property>
  <property fmtid="{D5CDD505-2E9C-101B-9397-08002B2CF9AE}" pid="11" name="MSIP_Label_ec3caa80-b45a-41c4-be35-6a080a795a59_Enabled">
    <vt:lpwstr>True</vt:lpwstr>
  </property>
  <property fmtid="{D5CDD505-2E9C-101B-9397-08002B2CF9AE}" pid="12" name="MSIP_Label_ec3caa80-b45a-41c4-be35-6a080a795a59_SiteId">
    <vt:lpwstr>fee2180b-69b6-4afe-9f14-ccd70bd4c737</vt:lpwstr>
  </property>
  <property fmtid="{D5CDD505-2E9C-101B-9397-08002B2CF9AE}" pid="13" name="MSIP_Label_ec3caa80-b45a-41c4-be35-6a080a795a59_Owner">
    <vt:lpwstr>Luis.C.Montoya@kcc.com</vt:lpwstr>
  </property>
  <property fmtid="{D5CDD505-2E9C-101B-9397-08002B2CF9AE}" pid="14" name="MSIP_Label_ec3caa80-b45a-41c4-be35-6a080a795a59_SetDate">
    <vt:lpwstr>2019-05-15T16:30:31.7471916Z</vt:lpwstr>
  </property>
  <property fmtid="{D5CDD505-2E9C-101B-9397-08002B2CF9AE}" pid="15" name="MSIP_Label_ec3caa80-b45a-41c4-be35-6a080a795a59_Name">
    <vt:lpwstr>Without Content Marking</vt:lpwstr>
  </property>
  <property fmtid="{D5CDD505-2E9C-101B-9397-08002B2CF9AE}" pid="16" name="MSIP_Label_ec3caa80-b45a-41c4-be35-6a080a795a59_Application">
    <vt:lpwstr>Microsoft Azure Information Protection</vt:lpwstr>
  </property>
  <property fmtid="{D5CDD505-2E9C-101B-9397-08002B2CF9AE}" pid="17" name="MSIP_Label_ec3caa80-b45a-41c4-be35-6a080a795a59_Parent">
    <vt:lpwstr>723f826d-dd3d-47cb-bf18-698ba24faae4</vt:lpwstr>
  </property>
  <property fmtid="{D5CDD505-2E9C-101B-9397-08002B2CF9AE}" pid="18" name="MSIP_Label_ec3caa80-b45a-41c4-be35-6a080a795a59_Extended_MSFT_Method">
    <vt:lpwstr>Manual</vt:lpwstr>
  </property>
  <property fmtid="{D5CDD505-2E9C-101B-9397-08002B2CF9AE}" pid="19" name="KCAutoClass">
    <vt:lpwstr>Public Without Content Marking</vt:lpwstr>
  </property>
</Properties>
</file>