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4"/>
  </p:sldMasterIdLst>
  <p:notesMasterIdLst>
    <p:notesMasterId r:id="rId7"/>
  </p:notesMasterIdLst>
  <p:handoutMasterIdLst>
    <p:handoutMasterId r:id="rId8"/>
  </p:handoutMasterIdLst>
  <p:sldIdLst>
    <p:sldId id="262" r:id="rId5"/>
    <p:sldId id="260" r:id="rId6"/>
  </p:sldIdLst>
  <p:sldSz cx="6858000" cy="9144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808080"/>
    <a:srgbClr val="FF3300"/>
    <a:srgbClr val="00CC00"/>
    <a:srgbClr val="FFFF0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0506" autoAdjust="0"/>
    <p:restoredTop sz="92676" autoAdjust="0"/>
  </p:normalViewPr>
  <p:slideViewPr>
    <p:cSldViewPr>
      <p:cViewPr>
        <p:scale>
          <a:sx n="156" d="100"/>
          <a:sy n="156" d="100"/>
        </p:scale>
        <p:origin x="2376" y="216"/>
      </p:cViewPr>
      <p:guideLst>
        <p:guide orient="horz" pos="2880"/>
        <p:guide pos="2160"/>
      </p:guideLst>
    </p:cSldViewPr>
  </p:slideViewPr>
  <p:notesTextViewPr>
    <p:cViewPr>
      <p:scale>
        <a:sx n="100" d="100"/>
        <a:sy n="100" d="100"/>
      </p:scale>
      <p:origin x="0" y="0"/>
    </p:cViewPr>
  </p:notesTextViewPr>
  <p:notesViewPr>
    <p:cSldViewPr>
      <p:cViewPr varScale="1">
        <p:scale>
          <a:sx n="28" d="100"/>
          <a:sy n="28" d="100"/>
        </p:scale>
        <p:origin x="-1266" y="-7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13" tIns="46656" rIns="93313" bIns="46656" numCol="1" anchor="t" anchorCtr="0" compatLnSpc="1">
            <a:prstTxWarp prst="textNoShape">
              <a:avLst/>
            </a:prstTxWarp>
          </a:bodyPr>
          <a:lstStyle>
            <a:lvl1pPr eaLnBrk="0" hangingPunct="0">
              <a:defRPr sz="1200">
                <a:latin typeface="Times New Roman" pitchFamily="18" charset="0"/>
              </a:defRPr>
            </a:lvl1pPr>
          </a:lstStyle>
          <a:p>
            <a:endParaRPr lang="es-ES_tradnl"/>
          </a:p>
        </p:txBody>
      </p:sp>
      <p:sp>
        <p:nvSpPr>
          <p:cNvPr id="5123" name="Rectangle 3"/>
          <p:cNvSpPr>
            <a:spLocks noGrp="1" noChangeArrowheads="1"/>
          </p:cNvSpPr>
          <p:nvPr>
            <p:ph type="dt" sz="quarter" idx="1"/>
          </p:nvPr>
        </p:nvSpPr>
        <p:spPr bwMode="auto">
          <a:xfrm>
            <a:off x="3979757" y="0"/>
            <a:ext cx="3043343" cy="465455"/>
          </a:xfrm>
          <a:prstGeom prst="rect">
            <a:avLst/>
          </a:prstGeom>
          <a:noFill/>
          <a:ln w="9525">
            <a:noFill/>
            <a:miter lim="800000"/>
            <a:headEnd/>
            <a:tailEnd/>
          </a:ln>
          <a:effectLst/>
        </p:spPr>
        <p:txBody>
          <a:bodyPr vert="horz" wrap="square" lIns="93313" tIns="46656" rIns="93313" bIns="46656" numCol="1" anchor="t" anchorCtr="0" compatLnSpc="1">
            <a:prstTxWarp prst="textNoShape">
              <a:avLst/>
            </a:prstTxWarp>
          </a:bodyPr>
          <a:lstStyle>
            <a:lvl1pPr algn="r" eaLnBrk="0" hangingPunct="0">
              <a:defRPr sz="1200">
                <a:latin typeface="Times New Roman" pitchFamily="18" charset="0"/>
              </a:defRPr>
            </a:lvl1pPr>
          </a:lstStyle>
          <a:p>
            <a:endParaRPr lang="es-ES_tradnl"/>
          </a:p>
        </p:txBody>
      </p:sp>
      <p:sp>
        <p:nvSpPr>
          <p:cNvPr id="5124" name="Rectangle 4"/>
          <p:cNvSpPr>
            <a:spLocks noGrp="1" noChangeArrowheads="1"/>
          </p:cNvSpPr>
          <p:nvPr>
            <p:ph type="ftr" sz="quarter" idx="2"/>
          </p:nvPr>
        </p:nvSpPr>
        <p:spPr bwMode="auto">
          <a:xfrm>
            <a:off x="0" y="8843645"/>
            <a:ext cx="3043343" cy="465455"/>
          </a:xfrm>
          <a:prstGeom prst="rect">
            <a:avLst/>
          </a:prstGeom>
          <a:noFill/>
          <a:ln w="9525">
            <a:noFill/>
            <a:miter lim="800000"/>
            <a:headEnd/>
            <a:tailEnd/>
          </a:ln>
          <a:effectLst/>
        </p:spPr>
        <p:txBody>
          <a:bodyPr vert="horz" wrap="square" lIns="93313" tIns="46656" rIns="93313" bIns="46656" numCol="1" anchor="b" anchorCtr="0" compatLnSpc="1">
            <a:prstTxWarp prst="textNoShape">
              <a:avLst/>
            </a:prstTxWarp>
          </a:bodyPr>
          <a:lstStyle>
            <a:lvl1pPr eaLnBrk="0" hangingPunct="0">
              <a:defRPr sz="1200">
                <a:latin typeface="Times New Roman" pitchFamily="18" charset="0"/>
              </a:defRPr>
            </a:lvl1pPr>
          </a:lstStyle>
          <a:p>
            <a:endParaRPr lang="es-ES_tradnl"/>
          </a:p>
        </p:txBody>
      </p:sp>
      <p:sp>
        <p:nvSpPr>
          <p:cNvPr id="5125" name="Rectangle 5"/>
          <p:cNvSpPr>
            <a:spLocks noGrp="1" noChangeArrowheads="1"/>
          </p:cNvSpPr>
          <p:nvPr>
            <p:ph type="sldNum" sz="quarter" idx="3"/>
          </p:nvPr>
        </p:nvSpPr>
        <p:spPr bwMode="auto">
          <a:xfrm>
            <a:off x="3979757" y="8843645"/>
            <a:ext cx="3043343" cy="465455"/>
          </a:xfrm>
          <a:prstGeom prst="rect">
            <a:avLst/>
          </a:prstGeom>
          <a:noFill/>
          <a:ln w="9525">
            <a:noFill/>
            <a:miter lim="800000"/>
            <a:headEnd/>
            <a:tailEnd/>
          </a:ln>
          <a:effectLst/>
        </p:spPr>
        <p:txBody>
          <a:bodyPr vert="horz" wrap="square" lIns="93313" tIns="46656" rIns="93313" bIns="46656" numCol="1" anchor="b" anchorCtr="0" compatLnSpc="1">
            <a:prstTxWarp prst="textNoShape">
              <a:avLst/>
            </a:prstTxWarp>
          </a:bodyPr>
          <a:lstStyle>
            <a:lvl1pPr algn="r" eaLnBrk="0" hangingPunct="0">
              <a:defRPr sz="1200">
                <a:latin typeface="Times New Roman" pitchFamily="18" charset="0"/>
              </a:defRPr>
            </a:lvl1pPr>
          </a:lstStyle>
          <a:p>
            <a:fld id="{03EE44FB-F558-4AF0-877D-4719E982B7E4}" type="slidenum">
              <a:rPr lang="es-ES_tradnl"/>
              <a:pPr/>
              <a:t>‹Nº›</a:t>
            </a:fld>
            <a:endParaRPr lang="es-ES_tradnl"/>
          </a:p>
        </p:txBody>
      </p:sp>
    </p:spTree>
    <p:extLst>
      <p:ext uri="{BB962C8B-B14F-4D97-AF65-F5344CB8AC3E}">
        <p14:creationId xmlns:p14="http://schemas.microsoft.com/office/powerpoint/2010/main" val="18302732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13" tIns="46656" rIns="93313" bIns="46656" numCol="1" anchor="t" anchorCtr="0" compatLnSpc="1">
            <a:prstTxWarp prst="textNoShape">
              <a:avLst/>
            </a:prstTxWarp>
          </a:bodyPr>
          <a:lstStyle>
            <a:lvl1pPr eaLnBrk="0" hangingPunct="0">
              <a:defRPr sz="1200">
                <a:latin typeface="Times New Roman" pitchFamily="18" charset="0"/>
              </a:defRPr>
            </a:lvl1pPr>
          </a:lstStyle>
          <a:p>
            <a:endParaRPr lang="es-ES_tradnl"/>
          </a:p>
        </p:txBody>
      </p:sp>
      <p:sp>
        <p:nvSpPr>
          <p:cNvPr id="4099" name="Rectangle 3"/>
          <p:cNvSpPr>
            <a:spLocks noGrp="1" noChangeArrowheads="1"/>
          </p:cNvSpPr>
          <p:nvPr>
            <p:ph type="dt" idx="1"/>
          </p:nvPr>
        </p:nvSpPr>
        <p:spPr bwMode="auto">
          <a:xfrm>
            <a:off x="3979757" y="0"/>
            <a:ext cx="3043343" cy="465455"/>
          </a:xfrm>
          <a:prstGeom prst="rect">
            <a:avLst/>
          </a:prstGeom>
          <a:noFill/>
          <a:ln w="9525">
            <a:noFill/>
            <a:miter lim="800000"/>
            <a:headEnd/>
            <a:tailEnd/>
          </a:ln>
          <a:effectLst/>
        </p:spPr>
        <p:txBody>
          <a:bodyPr vert="horz" wrap="square" lIns="93313" tIns="46656" rIns="93313" bIns="46656" numCol="1" anchor="t" anchorCtr="0" compatLnSpc="1">
            <a:prstTxWarp prst="textNoShape">
              <a:avLst/>
            </a:prstTxWarp>
          </a:bodyPr>
          <a:lstStyle>
            <a:lvl1pPr algn="r" eaLnBrk="0" hangingPunct="0">
              <a:defRPr sz="1200">
                <a:latin typeface="Times New Roman" pitchFamily="18" charset="0"/>
              </a:defRPr>
            </a:lvl1pPr>
          </a:lstStyle>
          <a:p>
            <a:endParaRPr lang="es-ES_tradnl"/>
          </a:p>
        </p:txBody>
      </p:sp>
      <p:sp>
        <p:nvSpPr>
          <p:cNvPr id="4100" name="Rectangle 4"/>
          <p:cNvSpPr>
            <a:spLocks noGrp="1" noRot="1" noChangeAspect="1" noChangeArrowheads="1" noTextEdit="1"/>
          </p:cNvSpPr>
          <p:nvPr>
            <p:ph type="sldImg" idx="2"/>
          </p:nvPr>
        </p:nvSpPr>
        <p:spPr bwMode="auto">
          <a:xfrm>
            <a:off x="2201863" y="696913"/>
            <a:ext cx="2619375" cy="34925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36414" y="4421823"/>
            <a:ext cx="5150273" cy="4189095"/>
          </a:xfrm>
          <a:prstGeom prst="rect">
            <a:avLst/>
          </a:prstGeom>
          <a:noFill/>
          <a:ln w="9525">
            <a:noFill/>
            <a:miter lim="800000"/>
            <a:headEnd/>
            <a:tailEnd/>
          </a:ln>
          <a:effectLst/>
        </p:spPr>
        <p:txBody>
          <a:bodyPr vert="horz" wrap="square" lIns="93313" tIns="46656" rIns="93313" bIns="46656"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102" name="Rectangle 6"/>
          <p:cNvSpPr>
            <a:spLocks noGrp="1" noChangeArrowheads="1"/>
          </p:cNvSpPr>
          <p:nvPr>
            <p:ph type="ftr" sz="quarter" idx="4"/>
          </p:nvPr>
        </p:nvSpPr>
        <p:spPr bwMode="auto">
          <a:xfrm>
            <a:off x="0" y="8843645"/>
            <a:ext cx="3043343" cy="465455"/>
          </a:xfrm>
          <a:prstGeom prst="rect">
            <a:avLst/>
          </a:prstGeom>
          <a:noFill/>
          <a:ln w="9525">
            <a:noFill/>
            <a:miter lim="800000"/>
            <a:headEnd/>
            <a:tailEnd/>
          </a:ln>
          <a:effectLst/>
        </p:spPr>
        <p:txBody>
          <a:bodyPr vert="horz" wrap="square" lIns="93313" tIns="46656" rIns="93313" bIns="46656" numCol="1" anchor="b" anchorCtr="0" compatLnSpc="1">
            <a:prstTxWarp prst="textNoShape">
              <a:avLst/>
            </a:prstTxWarp>
          </a:bodyPr>
          <a:lstStyle>
            <a:lvl1pPr eaLnBrk="0" hangingPunct="0">
              <a:defRPr sz="1200">
                <a:latin typeface="Times New Roman" pitchFamily="18" charset="0"/>
              </a:defRPr>
            </a:lvl1pPr>
          </a:lstStyle>
          <a:p>
            <a:endParaRPr lang="es-ES_tradnl"/>
          </a:p>
        </p:txBody>
      </p:sp>
      <p:sp>
        <p:nvSpPr>
          <p:cNvPr id="4103" name="Rectangle 7"/>
          <p:cNvSpPr>
            <a:spLocks noGrp="1" noChangeArrowheads="1"/>
          </p:cNvSpPr>
          <p:nvPr>
            <p:ph type="sldNum" sz="quarter" idx="5"/>
          </p:nvPr>
        </p:nvSpPr>
        <p:spPr bwMode="auto">
          <a:xfrm>
            <a:off x="3979757" y="8843645"/>
            <a:ext cx="3043343" cy="465455"/>
          </a:xfrm>
          <a:prstGeom prst="rect">
            <a:avLst/>
          </a:prstGeom>
          <a:noFill/>
          <a:ln w="9525">
            <a:noFill/>
            <a:miter lim="800000"/>
            <a:headEnd/>
            <a:tailEnd/>
          </a:ln>
          <a:effectLst/>
        </p:spPr>
        <p:txBody>
          <a:bodyPr vert="horz" wrap="square" lIns="93313" tIns="46656" rIns="93313" bIns="46656" numCol="1" anchor="b" anchorCtr="0" compatLnSpc="1">
            <a:prstTxWarp prst="textNoShape">
              <a:avLst/>
            </a:prstTxWarp>
          </a:bodyPr>
          <a:lstStyle>
            <a:lvl1pPr algn="r" eaLnBrk="0" hangingPunct="0">
              <a:defRPr sz="1200">
                <a:latin typeface="Times New Roman" pitchFamily="18" charset="0"/>
              </a:defRPr>
            </a:lvl1pPr>
          </a:lstStyle>
          <a:p>
            <a:fld id="{C44CBA84-65BA-44DB-A066-3233699A1804}" type="slidenum">
              <a:rPr lang="es-ES_tradnl"/>
              <a:pPr/>
              <a:t>‹Nº›</a:t>
            </a:fld>
            <a:endParaRPr lang="es-ES_tradnl"/>
          </a:p>
        </p:txBody>
      </p:sp>
    </p:spTree>
    <p:extLst>
      <p:ext uri="{BB962C8B-B14F-4D97-AF65-F5344CB8AC3E}">
        <p14:creationId xmlns:p14="http://schemas.microsoft.com/office/powerpoint/2010/main" val="9940675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FF081-C76E-47DC-B79B-AFE924DAFFF0}" type="slidenum">
              <a:rPr lang="es-ES_tradnl"/>
              <a:pPr/>
              <a:t>1</a:t>
            </a:fld>
            <a:endParaRPr lang="es-ES_tradnl"/>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D70A5FD7-A163-4D8A-BB20-DD72A80DAB9F}" type="slidenum">
              <a:rPr lang="es-ES_tradnl"/>
              <a:pPr/>
              <a:t>2</a:t>
            </a:fld>
            <a:endParaRPr lang="es-ES_tradnl"/>
          </a:p>
        </p:txBody>
      </p:sp>
      <p:sp>
        <p:nvSpPr>
          <p:cNvPr id="4099" name="Rectangle 2"/>
          <p:cNvSpPr>
            <a:spLocks noGrp="1" noRot="1" noChangeAspect="1" noChangeArrowheads="1" noTextEdit="1"/>
          </p:cNvSpPr>
          <p:nvPr>
            <p:ph type="sldImg"/>
          </p:nvPr>
        </p:nvSpPr>
        <p:spPr>
          <a:ln cap="flat"/>
        </p:spPr>
      </p:sp>
      <p:sp>
        <p:nvSpPr>
          <p:cNvPr id="4100" name="Rectangle 3"/>
          <p:cNvSpPr>
            <a:spLocks noGrp="1" noChangeArrowheads="1"/>
          </p:cNvSpPr>
          <p:nvPr>
            <p:ph type="body" idx="1"/>
          </p:nvPr>
        </p:nvSpPr>
        <p:spPr>
          <a:noFill/>
          <a:ln/>
        </p:spPr>
        <p:txBody>
          <a:bodyPr/>
          <a:lstStyle/>
          <a:p>
            <a:pPr eaLnBrk="1" hangingPunct="1"/>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514350" y="2840038"/>
            <a:ext cx="5829300" cy="1960562"/>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lvl1pPr>
              <a:defRPr/>
            </a:lvl1pPr>
          </a:lstStyle>
          <a:p>
            <a:endParaRPr lang="es-CR"/>
          </a:p>
        </p:txBody>
      </p:sp>
      <p:sp>
        <p:nvSpPr>
          <p:cNvPr id="5" name="4 Marcador de pie de página"/>
          <p:cNvSpPr>
            <a:spLocks noGrp="1"/>
          </p:cNvSpPr>
          <p:nvPr>
            <p:ph type="ftr" sz="quarter" idx="11"/>
          </p:nvPr>
        </p:nvSpPr>
        <p:spPr/>
        <p:txBody>
          <a:bodyPr/>
          <a:lstStyle>
            <a:lvl1pPr>
              <a:defRPr/>
            </a:lvl1pPr>
          </a:lstStyle>
          <a:p>
            <a:endParaRPr lang="es-CR"/>
          </a:p>
        </p:txBody>
      </p:sp>
      <p:sp>
        <p:nvSpPr>
          <p:cNvPr id="6" name="5 Marcador de número de diapositiva"/>
          <p:cNvSpPr>
            <a:spLocks noGrp="1"/>
          </p:cNvSpPr>
          <p:nvPr>
            <p:ph type="sldNum" sz="quarter" idx="12"/>
          </p:nvPr>
        </p:nvSpPr>
        <p:spPr/>
        <p:txBody>
          <a:bodyPr/>
          <a:lstStyle>
            <a:lvl1pPr>
              <a:defRPr/>
            </a:lvl1pPr>
          </a:lstStyle>
          <a:p>
            <a:fld id="{7C0E7E9A-3A46-41D5-A60A-3F875609C79B}" type="slidenum">
              <a:rPr lang="es-CR"/>
              <a:pPr/>
              <a:t>‹Nº›</a:t>
            </a:fld>
            <a:endParaRPr lang="es-C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lvl1pPr>
              <a:defRPr/>
            </a:lvl1pPr>
          </a:lstStyle>
          <a:p>
            <a:endParaRPr lang="es-CR"/>
          </a:p>
        </p:txBody>
      </p:sp>
      <p:sp>
        <p:nvSpPr>
          <p:cNvPr id="5" name="4 Marcador de pie de página"/>
          <p:cNvSpPr>
            <a:spLocks noGrp="1"/>
          </p:cNvSpPr>
          <p:nvPr>
            <p:ph type="ftr" sz="quarter" idx="11"/>
          </p:nvPr>
        </p:nvSpPr>
        <p:spPr/>
        <p:txBody>
          <a:bodyPr/>
          <a:lstStyle>
            <a:lvl1pPr>
              <a:defRPr/>
            </a:lvl1pPr>
          </a:lstStyle>
          <a:p>
            <a:endParaRPr lang="es-CR"/>
          </a:p>
        </p:txBody>
      </p:sp>
      <p:sp>
        <p:nvSpPr>
          <p:cNvPr id="6" name="5 Marcador de número de diapositiva"/>
          <p:cNvSpPr>
            <a:spLocks noGrp="1"/>
          </p:cNvSpPr>
          <p:nvPr>
            <p:ph type="sldNum" sz="quarter" idx="12"/>
          </p:nvPr>
        </p:nvSpPr>
        <p:spPr/>
        <p:txBody>
          <a:bodyPr/>
          <a:lstStyle>
            <a:lvl1pPr>
              <a:defRPr/>
            </a:lvl1pPr>
          </a:lstStyle>
          <a:p>
            <a:fld id="{0017FBF2-D1D9-4A9B-A9CF-CA75391F6BB4}" type="slidenum">
              <a:rPr lang="es-CR"/>
              <a:pPr/>
              <a:t>‹Nº›</a:t>
            </a:fld>
            <a:endParaRPr lang="es-C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4972050" y="366713"/>
            <a:ext cx="1543050" cy="780097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342900" y="366713"/>
            <a:ext cx="4476750" cy="78009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lvl1pPr>
              <a:defRPr/>
            </a:lvl1pPr>
          </a:lstStyle>
          <a:p>
            <a:endParaRPr lang="es-CR"/>
          </a:p>
        </p:txBody>
      </p:sp>
      <p:sp>
        <p:nvSpPr>
          <p:cNvPr id="5" name="4 Marcador de pie de página"/>
          <p:cNvSpPr>
            <a:spLocks noGrp="1"/>
          </p:cNvSpPr>
          <p:nvPr>
            <p:ph type="ftr" sz="quarter" idx="11"/>
          </p:nvPr>
        </p:nvSpPr>
        <p:spPr/>
        <p:txBody>
          <a:bodyPr/>
          <a:lstStyle>
            <a:lvl1pPr>
              <a:defRPr/>
            </a:lvl1pPr>
          </a:lstStyle>
          <a:p>
            <a:endParaRPr lang="es-CR"/>
          </a:p>
        </p:txBody>
      </p:sp>
      <p:sp>
        <p:nvSpPr>
          <p:cNvPr id="6" name="5 Marcador de número de diapositiva"/>
          <p:cNvSpPr>
            <a:spLocks noGrp="1"/>
          </p:cNvSpPr>
          <p:nvPr>
            <p:ph type="sldNum" sz="quarter" idx="12"/>
          </p:nvPr>
        </p:nvSpPr>
        <p:spPr/>
        <p:txBody>
          <a:bodyPr/>
          <a:lstStyle>
            <a:lvl1pPr>
              <a:defRPr/>
            </a:lvl1pPr>
          </a:lstStyle>
          <a:p>
            <a:fld id="{11A75CC4-9A39-4E95-A98E-2FD8AF3CD6BF}" type="slidenum">
              <a:rPr lang="es-CR"/>
              <a:pPr/>
              <a:t>‹Nº›</a:t>
            </a:fld>
            <a:endParaRPr lang="es-C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lvl1pPr>
              <a:defRPr/>
            </a:lvl1pPr>
          </a:lstStyle>
          <a:p>
            <a:endParaRPr lang="es-CR"/>
          </a:p>
        </p:txBody>
      </p:sp>
      <p:sp>
        <p:nvSpPr>
          <p:cNvPr id="5" name="4 Marcador de pie de página"/>
          <p:cNvSpPr>
            <a:spLocks noGrp="1"/>
          </p:cNvSpPr>
          <p:nvPr>
            <p:ph type="ftr" sz="quarter" idx="11"/>
          </p:nvPr>
        </p:nvSpPr>
        <p:spPr/>
        <p:txBody>
          <a:bodyPr/>
          <a:lstStyle>
            <a:lvl1pPr>
              <a:defRPr/>
            </a:lvl1pPr>
          </a:lstStyle>
          <a:p>
            <a:endParaRPr lang="es-CR"/>
          </a:p>
        </p:txBody>
      </p:sp>
      <p:sp>
        <p:nvSpPr>
          <p:cNvPr id="6" name="5 Marcador de número de diapositiva"/>
          <p:cNvSpPr>
            <a:spLocks noGrp="1"/>
          </p:cNvSpPr>
          <p:nvPr>
            <p:ph type="sldNum" sz="quarter" idx="12"/>
          </p:nvPr>
        </p:nvSpPr>
        <p:spPr/>
        <p:txBody>
          <a:bodyPr/>
          <a:lstStyle>
            <a:lvl1pPr>
              <a:defRPr/>
            </a:lvl1pPr>
          </a:lstStyle>
          <a:p>
            <a:fld id="{CF21A6A4-E978-4B0D-AE3B-43F455FF3793}" type="slidenum">
              <a:rPr lang="es-CR"/>
              <a:pPr/>
              <a:t>‹Nº›</a:t>
            </a:fld>
            <a:endParaRPr lang="es-C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41338" y="5875338"/>
            <a:ext cx="5829300" cy="1816100"/>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CR"/>
          </a:p>
        </p:txBody>
      </p:sp>
      <p:sp>
        <p:nvSpPr>
          <p:cNvPr id="5" name="4 Marcador de pie de página"/>
          <p:cNvSpPr>
            <a:spLocks noGrp="1"/>
          </p:cNvSpPr>
          <p:nvPr>
            <p:ph type="ftr" sz="quarter" idx="11"/>
          </p:nvPr>
        </p:nvSpPr>
        <p:spPr/>
        <p:txBody>
          <a:bodyPr/>
          <a:lstStyle>
            <a:lvl1pPr>
              <a:defRPr/>
            </a:lvl1pPr>
          </a:lstStyle>
          <a:p>
            <a:endParaRPr lang="es-CR"/>
          </a:p>
        </p:txBody>
      </p:sp>
      <p:sp>
        <p:nvSpPr>
          <p:cNvPr id="6" name="5 Marcador de número de diapositiva"/>
          <p:cNvSpPr>
            <a:spLocks noGrp="1"/>
          </p:cNvSpPr>
          <p:nvPr>
            <p:ph type="sldNum" sz="quarter" idx="12"/>
          </p:nvPr>
        </p:nvSpPr>
        <p:spPr/>
        <p:txBody>
          <a:bodyPr/>
          <a:lstStyle>
            <a:lvl1pPr>
              <a:defRPr/>
            </a:lvl1pPr>
          </a:lstStyle>
          <a:p>
            <a:fld id="{AB72ACE9-5BBF-480E-AFB9-E13F42931E1E}" type="slidenum">
              <a:rPr lang="es-CR"/>
              <a:pPr/>
              <a:t>‹Nº›</a:t>
            </a:fld>
            <a:endParaRPr lang="es-C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lvl1pPr>
              <a:defRPr/>
            </a:lvl1pPr>
          </a:lstStyle>
          <a:p>
            <a:endParaRPr lang="es-CR"/>
          </a:p>
        </p:txBody>
      </p:sp>
      <p:sp>
        <p:nvSpPr>
          <p:cNvPr id="6" name="5 Marcador de pie de página"/>
          <p:cNvSpPr>
            <a:spLocks noGrp="1"/>
          </p:cNvSpPr>
          <p:nvPr>
            <p:ph type="ftr" sz="quarter" idx="11"/>
          </p:nvPr>
        </p:nvSpPr>
        <p:spPr/>
        <p:txBody>
          <a:bodyPr/>
          <a:lstStyle>
            <a:lvl1pPr>
              <a:defRPr/>
            </a:lvl1pPr>
          </a:lstStyle>
          <a:p>
            <a:endParaRPr lang="es-CR"/>
          </a:p>
        </p:txBody>
      </p:sp>
      <p:sp>
        <p:nvSpPr>
          <p:cNvPr id="7" name="6 Marcador de número de diapositiva"/>
          <p:cNvSpPr>
            <a:spLocks noGrp="1"/>
          </p:cNvSpPr>
          <p:nvPr>
            <p:ph type="sldNum" sz="quarter" idx="12"/>
          </p:nvPr>
        </p:nvSpPr>
        <p:spPr/>
        <p:txBody>
          <a:bodyPr/>
          <a:lstStyle>
            <a:lvl1pPr>
              <a:defRPr/>
            </a:lvl1pPr>
          </a:lstStyle>
          <a:p>
            <a:fld id="{7EC050AA-6764-4068-A0CF-94E7F0BA6561}" type="slidenum">
              <a:rPr lang="es-CR"/>
              <a:pPr/>
              <a:t>‹Nº›</a:t>
            </a:fld>
            <a:endParaRPr lang="es-C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lvl1pPr>
              <a:defRPr/>
            </a:lvl1pPr>
          </a:lstStyle>
          <a:p>
            <a:endParaRPr lang="es-CR"/>
          </a:p>
        </p:txBody>
      </p:sp>
      <p:sp>
        <p:nvSpPr>
          <p:cNvPr id="8" name="7 Marcador de pie de página"/>
          <p:cNvSpPr>
            <a:spLocks noGrp="1"/>
          </p:cNvSpPr>
          <p:nvPr>
            <p:ph type="ftr" sz="quarter" idx="11"/>
          </p:nvPr>
        </p:nvSpPr>
        <p:spPr/>
        <p:txBody>
          <a:bodyPr/>
          <a:lstStyle>
            <a:lvl1pPr>
              <a:defRPr/>
            </a:lvl1pPr>
          </a:lstStyle>
          <a:p>
            <a:endParaRPr lang="es-CR"/>
          </a:p>
        </p:txBody>
      </p:sp>
      <p:sp>
        <p:nvSpPr>
          <p:cNvPr id="9" name="8 Marcador de número de diapositiva"/>
          <p:cNvSpPr>
            <a:spLocks noGrp="1"/>
          </p:cNvSpPr>
          <p:nvPr>
            <p:ph type="sldNum" sz="quarter" idx="12"/>
          </p:nvPr>
        </p:nvSpPr>
        <p:spPr/>
        <p:txBody>
          <a:bodyPr/>
          <a:lstStyle>
            <a:lvl1pPr>
              <a:defRPr/>
            </a:lvl1pPr>
          </a:lstStyle>
          <a:p>
            <a:fld id="{63289B1D-7F58-4057-BFDD-65338C2646E4}" type="slidenum">
              <a:rPr lang="es-CR"/>
              <a:pPr/>
              <a:t>‹Nº›</a:t>
            </a:fld>
            <a:endParaRPr lang="es-C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lvl1pPr>
              <a:defRPr/>
            </a:lvl1pPr>
          </a:lstStyle>
          <a:p>
            <a:endParaRPr lang="es-CR"/>
          </a:p>
        </p:txBody>
      </p:sp>
      <p:sp>
        <p:nvSpPr>
          <p:cNvPr id="4" name="3 Marcador de pie de página"/>
          <p:cNvSpPr>
            <a:spLocks noGrp="1"/>
          </p:cNvSpPr>
          <p:nvPr>
            <p:ph type="ftr" sz="quarter" idx="11"/>
          </p:nvPr>
        </p:nvSpPr>
        <p:spPr/>
        <p:txBody>
          <a:bodyPr/>
          <a:lstStyle>
            <a:lvl1pPr>
              <a:defRPr/>
            </a:lvl1pPr>
          </a:lstStyle>
          <a:p>
            <a:endParaRPr lang="es-CR"/>
          </a:p>
        </p:txBody>
      </p:sp>
      <p:sp>
        <p:nvSpPr>
          <p:cNvPr id="5" name="4 Marcador de número de diapositiva"/>
          <p:cNvSpPr>
            <a:spLocks noGrp="1"/>
          </p:cNvSpPr>
          <p:nvPr>
            <p:ph type="sldNum" sz="quarter" idx="12"/>
          </p:nvPr>
        </p:nvSpPr>
        <p:spPr/>
        <p:txBody>
          <a:bodyPr/>
          <a:lstStyle>
            <a:lvl1pPr>
              <a:defRPr/>
            </a:lvl1pPr>
          </a:lstStyle>
          <a:p>
            <a:fld id="{A6E3DFF9-877F-41EE-8E85-F654954068C3}" type="slidenum">
              <a:rPr lang="es-CR"/>
              <a:pPr/>
              <a:t>‹Nº›</a:t>
            </a:fld>
            <a:endParaRPr lang="es-C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CR"/>
          </a:p>
        </p:txBody>
      </p:sp>
      <p:sp>
        <p:nvSpPr>
          <p:cNvPr id="3" name="2 Marcador de pie de página"/>
          <p:cNvSpPr>
            <a:spLocks noGrp="1"/>
          </p:cNvSpPr>
          <p:nvPr>
            <p:ph type="ftr" sz="quarter" idx="11"/>
          </p:nvPr>
        </p:nvSpPr>
        <p:spPr/>
        <p:txBody>
          <a:bodyPr/>
          <a:lstStyle>
            <a:lvl1pPr>
              <a:defRPr/>
            </a:lvl1pPr>
          </a:lstStyle>
          <a:p>
            <a:endParaRPr lang="es-CR"/>
          </a:p>
        </p:txBody>
      </p:sp>
      <p:sp>
        <p:nvSpPr>
          <p:cNvPr id="4" name="3 Marcador de número de diapositiva"/>
          <p:cNvSpPr>
            <a:spLocks noGrp="1"/>
          </p:cNvSpPr>
          <p:nvPr>
            <p:ph type="sldNum" sz="quarter" idx="12"/>
          </p:nvPr>
        </p:nvSpPr>
        <p:spPr/>
        <p:txBody>
          <a:bodyPr/>
          <a:lstStyle>
            <a:lvl1pPr>
              <a:defRPr/>
            </a:lvl1pPr>
          </a:lstStyle>
          <a:p>
            <a:fld id="{5E66D6CB-C2B2-40DB-A5AA-9441D1921C70}" type="slidenum">
              <a:rPr lang="es-CR"/>
              <a:pPr/>
              <a:t>‹Nº›</a:t>
            </a:fld>
            <a:endParaRPr lang="es-C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42900" y="363538"/>
            <a:ext cx="2255838" cy="154940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CR"/>
          </a:p>
        </p:txBody>
      </p:sp>
      <p:sp>
        <p:nvSpPr>
          <p:cNvPr id="6" name="5 Marcador de pie de página"/>
          <p:cNvSpPr>
            <a:spLocks noGrp="1"/>
          </p:cNvSpPr>
          <p:nvPr>
            <p:ph type="ftr" sz="quarter" idx="11"/>
          </p:nvPr>
        </p:nvSpPr>
        <p:spPr/>
        <p:txBody>
          <a:bodyPr/>
          <a:lstStyle>
            <a:lvl1pPr>
              <a:defRPr/>
            </a:lvl1pPr>
          </a:lstStyle>
          <a:p>
            <a:endParaRPr lang="es-CR"/>
          </a:p>
        </p:txBody>
      </p:sp>
      <p:sp>
        <p:nvSpPr>
          <p:cNvPr id="7" name="6 Marcador de número de diapositiva"/>
          <p:cNvSpPr>
            <a:spLocks noGrp="1"/>
          </p:cNvSpPr>
          <p:nvPr>
            <p:ph type="sldNum" sz="quarter" idx="12"/>
          </p:nvPr>
        </p:nvSpPr>
        <p:spPr/>
        <p:txBody>
          <a:bodyPr/>
          <a:lstStyle>
            <a:lvl1pPr>
              <a:defRPr/>
            </a:lvl1pPr>
          </a:lstStyle>
          <a:p>
            <a:fld id="{8B51DB94-1108-4957-8989-83D7B593E7C9}" type="slidenum">
              <a:rPr lang="es-CR"/>
              <a:pPr/>
              <a:t>‹Nº›</a:t>
            </a:fld>
            <a:endParaRPr lang="es-C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344613" y="6400800"/>
            <a:ext cx="4114800" cy="755650"/>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CR"/>
          </a:p>
        </p:txBody>
      </p:sp>
      <p:sp>
        <p:nvSpPr>
          <p:cNvPr id="6" name="5 Marcador de pie de página"/>
          <p:cNvSpPr>
            <a:spLocks noGrp="1"/>
          </p:cNvSpPr>
          <p:nvPr>
            <p:ph type="ftr" sz="quarter" idx="11"/>
          </p:nvPr>
        </p:nvSpPr>
        <p:spPr/>
        <p:txBody>
          <a:bodyPr/>
          <a:lstStyle>
            <a:lvl1pPr>
              <a:defRPr/>
            </a:lvl1pPr>
          </a:lstStyle>
          <a:p>
            <a:endParaRPr lang="es-CR"/>
          </a:p>
        </p:txBody>
      </p:sp>
      <p:sp>
        <p:nvSpPr>
          <p:cNvPr id="7" name="6 Marcador de número de diapositiva"/>
          <p:cNvSpPr>
            <a:spLocks noGrp="1"/>
          </p:cNvSpPr>
          <p:nvPr>
            <p:ph type="sldNum" sz="quarter" idx="12"/>
          </p:nvPr>
        </p:nvSpPr>
        <p:spPr/>
        <p:txBody>
          <a:bodyPr/>
          <a:lstStyle>
            <a:lvl1pPr>
              <a:defRPr/>
            </a:lvl1pPr>
          </a:lstStyle>
          <a:p>
            <a:fld id="{4E48B192-E9AE-4B97-9301-A527C808CF88}" type="slidenum">
              <a:rPr lang="es-CR"/>
              <a:pPr/>
              <a:t>‹Nº›</a:t>
            </a:fld>
            <a:endParaRPr lang="es-C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CR"/>
              <a:t>Click to edit Master title style</a:t>
            </a:r>
          </a:p>
        </p:txBody>
      </p:sp>
      <p:sp>
        <p:nvSpPr>
          <p:cNvPr id="13315"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CR"/>
              <a:t>Click to edit Master text styles</a:t>
            </a:r>
          </a:p>
          <a:p>
            <a:pPr lvl="1"/>
            <a:r>
              <a:rPr lang="es-CR"/>
              <a:t>Second level</a:t>
            </a:r>
          </a:p>
          <a:p>
            <a:pPr lvl="2"/>
            <a:r>
              <a:rPr lang="es-CR"/>
              <a:t>Third level</a:t>
            </a:r>
          </a:p>
          <a:p>
            <a:pPr lvl="3"/>
            <a:r>
              <a:rPr lang="es-CR"/>
              <a:t>Fourth level</a:t>
            </a:r>
          </a:p>
          <a:p>
            <a:pPr lvl="4"/>
            <a:r>
              <a:rPr lang="es-CR"/>
              <a:t>Fifth level</a:t>
            </a:r>
          </a:p>
        </p:txBody>
      </p:sp>
      <p:sp>
        <p:nvSpPr>
          <p:cNvPr id="13316"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CR"/>
          </a:p>
        </p:txBody>
      </p:sp>
      <p:sp>
        <p:nvSpPr>
          <p:cNvPr id="13317"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CR"/>
          </a:p>
        </p:txBody>
      </p:sp>
      <p:sp>
        <p:nvSpPr>
          <p:cNvPr id="13318"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A5B33E4-443C-4A9F-89DD-66EC08FD93E5}" type="slidenum">
              <a:rPr lang="es-CR"/>
              <a:pPr/>
              <a:t>‹Nº›</a:t>
            </a:fld>
            <a:endParaRPr lang="es-C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3" name="Rectangle 461"/>
          <p:cNvSpPr>
            <a:spLocks noChangeArrowheads="1"/>
          </p:cNvSpPr>
          <p:nvPr/>
        </p:nvSpPr>
        <p:spPr bwMode="auto">
          <a:xfrm>
            <a:off x="-35913" y="-72494"/>
            <a:ext cx="6858000" cy="9216494"/>
          </a:xfrm>
          <a:prstGeom prst="rect">
            <a:avLst/>
          </a:prstGeom>
          <a:solidFill>
            <a:schemeClr val="accent3">
              <a:lumMod val="85000"/>
            </a:schemeClr>
          </a:solidFill>
          <a:ln w="9525">
            <a:solidFill>
              <a:schemeClr val="tx1"/>
            </a:solidFill>
            <a:miter lim="800000"/>
            <a:headEnd/>
            <a:tailEnd/>
          </a:ln>
          <a:effectLst/>
        </p:spPr>
        <p:txBody>
          <a:bodyPr wrap="none" anchor="ctr"/>
          <a:lstStyle/>
          <a:p>
            <a:endParaRPr lang="es-CO"/>
          </a:p>
        </p:txBody>
      </p:sp>
      <p:sp>
        <p:nvSpPr>
          <p:cNvPr id="3092" name="Text Box 20"/>
          <p:cNvSpPr txBox="1">
            <a:spLocks noChangeArrowheads="1"/>
          </p:cNvSpPr>
          <p:nvPr/>
        </p:nvSpPr>
        <p:spPr bwMode="auto">
          <a:xfrm>
            <a:off x="3369304" y="1274728"/>
            <a:ext cx="3500438" cy="1431161"/>
          </a:xfrm>
          <a:prstGeom prst="rect">
            <a:avLst/>
          </a:prstGeom>
          <a:noFill/>
          <a:ln w="9525">
            <a:noFill/>
            <a:miter lim="800000"/>
            <a:headEnd/>
            <a:tailEnd/>
          </a:ln>
          <a:effectLst/>
        </p:spPr>
        <p:txBody>
          <a:bodyPr>
            <a:spAutoFit/>
          </a:bodyPr>
          <a:lstStyle/>
          <a:p>
            <a:pPr algn="ctr" eaLnBrk="0" hangingPunct="0"/>
            <a:r>
              <a:rPr lang="es-ES_tradnl" sz="1000" b="1" dirty="0"/>
              <a:t>PERMISO DE LEVANTAMIENTO Y TRASLADO DE CARGAS SUSPENDIDAS (PROYECTOS)</a:t>
            </a:r>
          </a:p>
          <a:p>
            <a:pPr algn="ctr" eaLnBrk="0" hangingPunct="0"/>
            <a:endParaRPr lang="es-ES_tradnl" sz="400" b="1" dirty="0"/>
          </a:p>
          <a:p>
            <a:pPr algn="ctr" eaLnBrk="0" hangingPunct="0"/>
            <a:r>
              <a:rPr lang="es-ES_tradnl" sz="700" b="1" u="sng" dirty="0"/>
              <a:t>Este permiso aplica para:</a:t>
            </a:r>
          </a:p>
          <a:p>
            <a:pPr marL="171450" indent="-171450" eaLnBrk="0" hangingPunct="0">
              <a:buFont typeface="Wingdings" pitchFamily="2" charset="2"/>
              <a:buChar char="Ø"/>
            </a:pPr>
            <a:r>
              <a:rPr lang="es-ES_tradnl" sz="700" b="1" dirty="0"/>
              <a:t>Tareas de levantamiento, traslado y sujeción de cargas NO rutinarias que requieren el uso de Grúas móviles, Puentes grúa, tecles o diferenciales, plumas.</a:t>
            </a:r>
          </a:p>
          <a:p>
            <a:pPr marL="171450" indent="-171450" eaLnBrk="0" hangingPunct="0">
              <a:buFont typeface="Wingdings" pitchFamily="2" charset="2"/>
              <a:buChar char="Ø"/>
            </a:pPr>
            <a:r>
              <a:rPr lang="es-ES_tradnl" sz="700" b="1" dirty="0"/>
              <a:t>Tareas de levantamiento, traslado y sujeción de cargas durante mantenimientos programados y cambios de grado.</a:t>
            </a:r>
          </a:p>
          <a:p>
            <a:pPr marL="171450" indent="-171450" eaLnBrk="0" hangingPunct="0">
              <a:buFont typeface="Wingdings" pitchFamily="2" charset="2"/>
              <a:buChar char="Ø"/>
            </a:pPr>
            <a:r>
              <a:rPr lang="es-ES_tradnl" sz="700" b="1" dirty="0"/>
              <a:t>Tareas de levantamiento o traslado de cargas mediante el uso de </a:t>
            </a:r>
            <a:r>
              <a:rPr lang="es-ES" sz="700" b="1" dirty="0"/>
              <a:t>carretillas o montacargas, para cargas  sin la utilización de tarimas y/o en las que la carga por su forma y tamaño resulte inestable</a:t>
            </a:r>
            <a:r>
              <a:rPr lang="es-ES" sz="500" b="1" dirty="0"/>
              <a:t>.</a:t>
            </a:r>
            <a:endParaRPr lang="es-ES_tradnl" sz="1000" b="1" dirty="0"/>
          </a:p>
        </p:txBody>
      </p:sp>
      <p:sp>
        <p:nvSpPr>
          <p:cNvPr id="3085" name="Text Box 13"/>
          <p:cNvSpPr txBox="1">
            <a:spLocks noChangeArrowheads="1"/>
          </p:cNvSpPr>
          <p:nvPr/>
        </p:nvSpPr>
        <p:spPr bwMode="auto">
          <a:xfrm>
            <a:off x="3611488" y="463769"/>
            <a:ext cx="1210588" cy="507831"/>
          </a:xfrm>
          <a:prstGeom prst="rect">
            <a:avLst/>
          </a:prstGeom>
          <a:noFill/>
          <a:ln w="9525">
            <a:noFill/>
            <a:miter lim="800000"/>
            <a:headEnd/>
            <a:tailEnd/>
          </a:ln>
          <a:effectLst/>
        </p:spPr>
        <p:txBody>
          <a:bodyPr wrap="none">
            <a:spAutoFit/>
          </a:bodyPr>
          <a:lstStyle/>
          <a:p>
            <a:pPr algn="r" eaLnBrk="0" hangingPunct="0"/>
            <a:r>
              <a:rPr lang="es-ES_tradnl" sz="900" b="1" dirty="0"/>
              <a:t>ALMACENES</a:t>
            </a:r>
          </a:p>
          <a:p>
            <a:pPr algn="r" eaLnBrk="0" hangingPunct="0"/>
            <a:r>
              <a:rPr lang="es-ES_tradnl" sz="900" b="1" dirty="0"/>
              <a:t>PRODUCCION</a:t>
            </a:r>
          </a:p>
          <a:p>
            <a:pPr algn="r" eaLnBrk="0" hangingPunct="0"/>
            <a:r>
              <a:rPr lang="es-ES_tradnl" sz="900" b="1" dirty="0"/>
              <a:t>AREAS COMUNES</a:t>
            </a:r>
          </a:p>
        </p:txBody>
      </p:sp>
      <p:grpSp>
        <p:nvGrpSpPr>
          <p:cNvPr id="3848" name="Group 776"/>
          <p:cNvGrpSpPr>
            <a:grpSpLocks/>
          </p:cNvGrpSpPr>
          <p:nvPr/>
        </p:nvGrpSpPr>
        <p:grpSpPr bwMode="auto">
          <a:xfrm>
            <a:off x="3709988" y="981910"/>
            <a:ext cx="1296516" cy="303451"/>
            <a:chOff x="1479" y="839"/>
            <a:chExt cx="636" cy="227"/>
          </a:xfrm>
        </p:grpSpPr>
        <p:sp>
          <p:nvSpPr>
            <p:cNvPr id="3849" name="Rectangle 777"/>
            <p:cNvSpPr>
              <a:spLocks noChangeArrowheads="1"/>
            </p:cNvSpPr>
            <p:nvPr/>
          </p:nvSpPr>
          <p:spPr bwMode="auto">
            <a:xfrm>
              <a:off x="1479" y="839"/>
              <a:ext cx="182" cy="90"/>
            </a:xfrm>
            <a:prstGeom prst="rect">
              <a:avLst/>
            </a:prstGeom>
            <a:noFill/>
            <a:ln w="9525" algn="ctr">
              <a:solidFill>
                <a:schemeClr val="tx1"/>
              </a:solidFill>
              <a:miter lim="800000"/>
              <a:headEnd/>
              <a:tailEnd/>
            </a:ln>
            <a:effectLst/>
          </p:spPr>
          <p:txBody>
            <a:bodyPr wrap="none" anchor="ctr"/>
            <a:lstStyle/>
            <a:p>
              <a:pPr algn="ctr"/>
              <a:r>
                <a:rPr lang="es-CO" sz="800" b="1"/>
                <a:t>dd</a:t>
              </a:r>
            </a:p>
          </p:txBody>
        </p:sp>
        <p:sp>
          <p:nvSpPr>
            <p:cNvPr id="3850" name="Rectangle 778"/>
            <p:cNvSpPr>
              <a:spLocks noChangeArrowheads="1"/>
            </p:cNvSpPr>
            <p:nvPr/>
          </p:nvSpPr>
          <p:spPr bwMode="auto">
            <a:xfrm>
              <a:off x="1661" y="839"/>
              <a:ext cx="182" cy="90"/>
            </a:xfrm>
            <a:prstGeom prst="rect">
              <a:avLst/>
            </a:prstGeom>
            <a:noFill/>
            <a:ln w="9525">
              <a:solidFill>
                <a:schemeClr val="tx1"/>
              </a:solidFill>
              <a:miter lim="800000"/>
              <a:headEnd/>
              <a:tailEnd/>
            </a:ln>
            <a:effectLst/>
          </p:spPr>
          <p:txBody>
            <a:bodyPr wrap="none" anchor="ctr"/>
            <a:lstStyle/>
            <a:p>
              <a:pPr algn="ctr"/>
              <a:r>
                <a:rPr lang="es-CO" sz="800" b="1"/>
                <a:t>mm</a:t>
              </a:r>
            </a:p>
          </p:txBody>
        </p:sp>
        <p:sp>
          <p:nvSpPr>
            <p:cNvPr id="3851" name="Rectangle 779"/>
            <p:cNvSpPr>
              <a:spLocks noChangeArrowheads="1"/>
            </p:cNvSpPr>
            <p:nvPr/>
          </p:nvSpPr>
          <p:spPr bwMode="auto">
            <a:xfrm>
              <a:off x="1479" y="929"/>
              <a:ext cx="182" cy="136"/>
            </a:xfrm>
            <a:prstGeom prst="rect">
              <a:avLst/>
            </a:prstGeom>
            <a:noFill/>
            <a:ln w="9525">
              <a:solidFill>
                <a:schemeClr val="tx1"/>
              </a:solidFill>
              <a:miter lim="800000"/>
              <a:headEnd/>
              <a:tailEnd/>
            </a:ln>
            <a:effectLst/>
          </p:spPr>
          <p:txBody>
            <a:bodyPr wrap="none" anchor="ctr"/>
            <a:lstStyle/>
            <a:p>
              <a:endParaRPr lang="es-CO" sz="1400"/>
            </a:p>
          </p:txBody>
        </p:sp>
        <p:sp>
          <p:nvSpPr>
            <p:cNvPr id="3852" name="Rectangle 780"/>
            <p:cNvSpPr>
              <a:spLocks noChangeArrowheads="1"/>
            </p:cNvSpPr>
            <p:nvPr/>
          </p:nvSpPr>
          <p:spPr bwMode="auto">
            <a:xfrm>
              <a:off x="1660" y="930"/>
              <a:ext cx="182" cy="136"/>
            </a:xfrm>
            <a:prstGeom prst="rect">
              <a:avLst/>
            </a:prstGeom>
            <a:noFill/>
            <a:ln w="9525">
              <a:solidFill>
                <a:schemeClr val="tx1"/>
              </a:solidFill>
              <a:miter lim="800000"/>
              <a:headEnd/>
              <a:tailEnd/>
            </a:ln>
            <a:effectLst/>
          </p:spPr>
          <p:txBody>
            <a:bodyPr wrap="none" anchor="ctr"/>
            <a:lstStyle/>
            <a:p>
              <a:endParaRPr lang="es-CO" sz="1400"/>
            </a:p>
          </p:txBody>
        </p:sp>
        <p:sp>
          <p:nvSpPr>
            <p:cNvPr id="3853" name="Rectangle 781"/>
            <p:cNvSpPr>
              <a:spLocks noChangeArrowheads="1"/>
            </p:cNvSpPr>
            <p:nvPr/>
          </p:nvSpPr>
          <p:spPr bwMode="auto">
            <a:xfrm>
              <a:off x="1843" y="839"/>
              <a:ext cx="272" cy="90"/>
            </a:xfrm>
            <a:prstGeom prst="rect">
              <a:avLst/>
            </a:prstGeom>
            <a:noFill/>
            <a:ln w="9525" algn="ctr">
              <a:solidFill>
                <a:schemeClr val="tx1"/>
              </a:solidFill>
              <a:miter lim="800000"/>
              <a:headEnd/>
              <a:tailEnd/>
            </a:ln>
            <a:effectLst/>
          </p:spPr>
          <p:txBody>
            <a:bodyPr wrap="none" anchor="ctr"/>
            <a:lstStyle/>
            <a:p>
              <a:pPr algn="ctr"/>
              <a:r>
                <a:rPr lang="es-CO" sz="800" b="1"/>
                <a:t>aaaa</a:t>
              </a:r>
            </a:p>
          </p:txBody>
        </p:sp>
        <p:sp>
          <p:nvSpPr>
            <p:cNvPr id="3854" name="Rectangle 782"/>
            <p:cNvSpPr>
              <a:spLocks noChangeArrowheads="1"/>
            </p:cNvSpPr>
            <p:nvPr/>
          </p:nvSpPr>
          <p:spPr bwMode="auto">
            <a:xfrm>
              <a:off x="1843" y="929"/>
              <a:ext cx="272" cy="136"/>
            </a:xfrm>
            <a:prstGeom prst="rect">
              <a:avLst/>
            </a:prstGeom>
            <a:noFill/>
            <a:ln w="9525">
              <a:solidFill>
                <a:schemeClr val="tx1"/>
              </a:solidFill>
              <a:miter lim="800000"/>
              <a:headEnd/>
              <a:tailEnd/>
            </a:ln>
            <a:effectLst/>
          </p:spPr>
          <p:txBody>
            <a:bodyPr wrap="none" anchor="ctr"/>
            <a:lstStyle/>
            <a:p>
              <a:endParaRPr lang="es-CO" sz="1400"/>
            </a:p>
          </p:txBody>
        </p:sp>
      </p:grpSp>
      <p:sp>
        <p:nvSpPr>
          <p:cNvPr id="77" name="Rectangle 820"/>
          <p:cNvSpPr>
            <a:spLocks noChangeArrowheads="1"/>
          </p:cNvSpPr>
          <p:nvPr/>
        </p:nvSpPr>
        <p:spPr bwMode="auto">
          <a:xfrm>
            <a:off x="3485936" y="56982"/>
            <a:ext cx="1815272" cy="338554"/>
          </a:xfrm>
          <a:prstGeom prst="rect">
            <a:avLst/>
          </a:prstGeom>
          <a:noFill/>
          <a:ln w="12700">
            <a:solidFill>
              <a:schemeClr val="tx1"/>
            </a:solidFill>
            <a:miter lim="800000"/>
            <a:headEnd type="none" w="sm" len="sm"/>
            <a:tailEnd type="none" w="sm" len="sm"/>
          </a:ln>
          <a:effectLst/>
        </p:spPr>
        <p:txBody>
          <a:bodyPr wrap="square">
            <a:spAutoFit/>
          </a:bodyPr>
          <a:lstStyle/>
          <a:p>
            <a:pPr algn="ctr"/>
            <a:r>
              <a:rPr lang="es-ES" sz="800" b="1" dirty="0">
                <a:latin typeface="Arial Unicode MS" pitchFamily="34" charset="-128"/>
              </a:rPr>
              <a:t>Permiso de Levantamiento y Traslado de Cargas   (Proyectos)</a:t>
            </a:r>
          </a:p>
        </p:txBody>
      </p:sp>
      <p:sp>
        <p:nvSpPr>
          <p:cNvPr id="84" name="Line 813"/>
          <p:cNvSpPr>
            <a:spLocks noChangeShapeType="1"/>
          </p:cNvSpPr>
          <p:nvPr/>
        </p:nvSpPr>
        <p:spPr bwMode="auto">
          <a:xfrm flipV="1">
            <a:off x="3404290" y="-36512"/>
            <a:ext cx="0" cy="9180512"/>
          </a:xfrm>
          <a:prstGeom prst="line">
            <a:avLst/>
          </a:prstGeom>
          <a:noFill/>
          <a:ln w="9525">
            <a:solidFill>
              <a:schemeClr val="tx1"/>
            </a:solidFill>
            <a:round/>
            <a:headEnd/>
            <a:tailEnd/>
          </a:ln>
          <a:effectLst/>
        </p:spPr>
        <p:txBody>
          <a:bodyPr/>
          <a:lstStyle/>
          <a:p>
            <a:endParaRPr lang="es-CO"/>
          </a:p>
        </p:txBody>
      </p:sp>
      <p:sp>
        <p:nvSpPr>
          <p:cNvPr id="86" name="Oval 85"/>
          <p:cNvSpPr>
            <a:spLocks noChangeArrowheads="1"/>
          </p:cNvSpPr>
          <p:nvPr/>
        </p:nvSpPr>
        <p:spPr bwMode="auto">
          <a:xfrm>
            <a:off x="1713097" y="2598738"/>
            <a:ext cx="304800" cy="304800"/>
          </a:xfrm>
          <a:prstGeom prst="ellipse">
            <a:avLst/>
          </a:prstGeom>
          <a:noFill/>
          <a:ln w="9525">
            <a:noFill/>
            <a:round/>
            <a:headEnd/>
            <a:tailEnd/>
          </a:ln>
          <a:effectLst/>
        </p:spPr>
        <p:txBody>
          <a:bodyPr wrap="square"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s-CO"/>
          </a:p>
        </p:txBody>
      </p:sp>
      <p:graphicFrame>
        <p:nvGraphicFramePr>
          <p:cNvPr id="2" name="Table 1"/>
          <p:cNvGraphicFramePr>
            <a:graphicFrameLocks noGrp="1"/>
          </p:cNvGraphicFramePr>
          <p:nvPr>
            <p:extLst>
              <p:ext uri="{D42A27DB-BD31-4B8C-83A1-F6EECF244321}">
                <p14:modId xmlns:p14="http://schemas.microsoft.com/office/powerpoint/2010/main" val="536420199"/>
              </p:ext>
            </p:extLst>
          </p:nvPr>
        </p:nvGraphicFramePr>
        <p:xfrm>
          <a:off x="4782881" y="482501"/>
          <a:ext cx="223135" cy="457200"/>
        </p:xfrm>
        <a:graphic>
          <a:graphicData uri="http://schemas.openxmlformats.org/drawingml/2006/table">
            <a:tbl>
              <a:tblPr firstRow="1" bandRow="1">
                <a:tableStyleId>{5940675A-B579-460E-94D1-54222C63F5DA}</a:tableStyleId>
              </a:tblPr>
              <a:tblGrid>
                <a:gridCol w="223135">
                  <a:extLst>
                    <a:ext uri="{9D8B030D-6E8A-4147-A177-3AD203B41FA5}">
                      <a16:colId xmlns:a16="http://schemas.microsoft.com/office/drawing/2014/main" val="20000"/>
                    </a:ext>
                  </a:extLst>
                </a:gridCol>
              </a:tblGrid>
              <a:tr h="144919">
                <a:tc>
                  <a:txBody>
                    <a:bodyPr/>
                    <a:lstStyle/>
                    <a:p>
                      <a:endParaRPr lang="en-US" sz="400" dirty="0"/>
                    </a:p>
                  </a:txBody>
                  <a:tcPr/>
                </a:tc>
                <a:extLst>
                  <a:ext uri="{0D108BD9-81ED-4DB2-BD59-A6C34878D82A}">
                    <a16:rowId xmlns:a16="http://schemas.microsoft.com/office/drawing/2014/main" val="10000"/>
                  </a:ext>
                </a:extLst>
              </a:tr>
              <a:tr h="144919">
                <a:tc>
                  <a:txBody>
                    <a:bodyPr/>
                    <a:lstStyle/>
                    <a:p>
                      <a:endParaRPr lang="en-US" sz="400"/>
                    </a:p>
                  </a:txBody>
                  <a:tcPr/>
                </a:tc>
                <a:extLst>
                  <a:ext uri="{0D108BD9-81ED-4DB2-BD59-A6C34878D82A}">
                    <a16:rowId xmlns:a16="http://schemas.microsoft.com/office/drawing/2014/main" val="10001"/>
                  </a:ext>
                </a:extLst>
              </a:tr>
              <a:tr h="144919">
                <a:tc>
                  <a:txBody>
                    <a:bodyPr/>
                    <a:lstStyle/>
                    <a:p>
                      <a:endParaRPr lang="en-US" sz="400" dirty="0"/>
                    </a:p>
                  </a:txBody>
                  <a:tcPr/>
                </a:tc>
                <a:extLst>
                  <a:ext uri="{0D108BD9-81ED-4DB2-BD59-A6C34878D82A}">
                    <a16:rowId xmlns:a16="http://schemas.microsoft.com/office/drawing/2014/main" val="10002"/>
                  </a:ext>
                </a:extLst>
              </a:tr>
            </a:tbl>
          </a:graphicData>
        </a:graphic>
      </p:graphicFrame>
      <p:sp>
        <p:nvSpPr>
          <p:cNvPr id="80" name="Rectangle 993"/>
          <p:cNvSpPr>
            <a:spLocks noChangeArrowheads="1"/>
          </p:cNvSpPr>
          <p:nvPr/>
        </p:nvSpPr>
        <p:spPr bwMode="auto">
          <a:xfrm>
            <a:off x="44624" y="8574189"/>
            <a:ext cx="3324680" cy="462307"/>
          </a:xfrm>
          <a:prstGeom prst="rect">
            <a:avLst/>
          </a:prstGeom>
          <a:noFill/>
          <a:ln w="9525">
            <a:noFill/>
            <a:miter lim="800000"/>
            <a:headEnd/>
            <a:tailEnd/>
          </a:ln>
        </p:spPr>
        <p:txBody>
          <a:bodyPr wrap="square" lIns="92075" tIns="46038" rIns="92075" bIns="46038">
            <a:spAutoFit/>
          </a:bodyPr>
          <a:lstStyle/>
          <a:p>
            <a:pPr algn="just" eaLnBrk="0" hangingPunct="0"/>
            <a:r>
              <a:rPr lang="es-ES_tradnl" sz="800" b="1" dirty="0">
                <a:latin typeface="Arial" charset="0"/>
              </a:rPr>
              <a:t>NOTA: </a:t>
            </a:r>
            <a:r>
              <a:rPr lang="es-ES_tradnl" sz="800" dirty="0">
                <a:latin typeface="Arial" charset="0"/>
              </a:rPr>
              <a:t>La selección N/A solo aplica para las celdas que no están sombreadas. El resto de puntos deben definir SI, de lo contrario no se aprueba el trabajo.</a:t>
            </a:r>
          </a:p>
        </p:txBody>
      </p:sp>
      <p:grpSp>
        <p:nvGrpSpPr>
          <p:cNvPr id="50" name="Group 49"/>
          <p:cNvGrpSpPr/>
          <p:nvPr/>
        </p:nvGrpSpPr>
        <p:grpSpPr>
          <a:xfrm>
            <a:off x="5068608" y="467544"/>
            <a:ext cx="1762406" cy="990402"/>
            <a:chOff x="5068608" y="467544"/>
            <a:chExt cx="1762406" cy="990402"/>
          </a:xfrm>
        </p:grpSpPr>
        <p:sp>
          <p:nvSpPr>
            <p:cNvPr id="51" name="Text Box 13"/>
            <p:cNvSpPr txBox="1">
              <a:spLocks noChangeArrowheads="1"/>
            </p:cNvSpPr>
            <p:nvPr/>
          </p:nvSpPr>
          <p:spPr bwMode="auto">
            <a:xfrm>
              <a:off x="5076521" y="611560"/>
              <a:ext cx="1736855" cy="846386"/>
            </a:xfrm>
            <a:prstGeom prst="rect">
              <a:avLst/>
            </a:prstGeom>
            <a:noFill/>
            <a:ln w="9525">
              <a:noFill/>
              <a:miter lim="800000"/>
              <a:headEnd/>
              <a:tailEnd/>
            </a:ln>
            <a:effectLst/>
          </p:spPr>
          <p:txBody>
            <a:bodyPr wrap="square" numCol="2">
              <a:spAutoFit/>
            </a:bodyPr>
            <a:lstStyle/>
            <a:p>
              <a:pPr eaLnBrk="0" hangingPunct="0"/>
              <a:endParaRPr lang="es-ES_tradnl" sz="700" b="1" dirty="0"/>
            </a:p>
            <a:p>
              <a:pPr marL="171450" indent="-171450" eaLnBrk="0" hangingPunct="0">
                <a:buFont typeface="Wingdings" pitchFamily="2" charset="2"/>
                <a:buChar char="ü"/>
              </a:pPr>
              <a:r>
                <a:rPr lang="es-ES_tradnl" sz="700" b="1" dirty="0"/>
                <a:t>Grúas</a:t>
              </a:r>
            </a:p>
            <a:p>
              <a:pPr marL="171450" indent="-171450" eaLnBrk="0" hangingPunct="0">
                <a:buFont typeface="Wingdings" pitchFamily="2" charset="2"/>
                <a:buChar char="ü"/>
              </a:pPr>
              <a:r>
                <a:rPr lang="es-ES_tradnl" sz="700" b="1" dirty="0"/>
                <a:t>Eslingas</a:t>
              </a:r>
            </a:p>
            <a:p>
              <a:pPr marL="171450" indent="-171450" eaLnBrk="0" hangingPunct="0">
                <a:buFont typeface="Wingdings" pitchFamily="2" charset="2"/>
                <a:buChar char="ü"/>
              </a:pPr>
              <a:r>
                <a:rPr lang="es-ES_tradnl" sz="700" b="1" dirty="0"/>
                <a:t>Estibadora</a:t>
              </a:r>
            </a:p>
            <a:p>
              <a:pPr marL="171450" indent="-171450" eaLnBrk="0" hangingPunct="0">
                <a:buFont typeface="Wingdings" pitchFamily="2" charset="2"/>
                <a:buChar char="ü"/>
              </a:pPr>
              <a:endParaRPr lang="es-ES_tradnl" sz="700" b="1" dirty="0"/>
            </a:p>
            <a:p>
              <a:pPr marL="171450" indent="-171450" eaLnBrk="0" hangingPunct="0">
                <a:buFont typeface="Wingdings" pitchFamily="2" charset="2"/>
                <a:buChar char="ü"/>
              </a:pPr>
              <a:endParaRPr lang="es-ES_tradnl" sz="700" b="1" dirty="0"/>
            </a:p>
            <a:p>
              <a:pPr marL="171450" indent="-171450" eaLnBrk="0" hangingPunct="0">
                <a:buFont typeface="Wingdings" pitchFamily="2" charset="2"/>
                <a:buChar char="ü"/>
              </a:pPr>
              <a:endParaRPr lang="es-ES_tradnl" sz="700" b="1" dirty="0"/>
            </a:p>
            <a:p>
              <a:pPr marL="171450" indent="-171450" eaLnBrk="0" hangingPunct="0">
                <a:buFont typeface="Wingdings" pitchFamily="2" charset="2"/>
                <a:buChar char="ü"/>
              </a:pPr>
              <a:endParaRPr lang="es-ES_tradnl" sz="700" b="1" dirty="0"/>
            </a:p>
            <a:p>
              <a:pPr marL="171450" indent="-171450" eaLnBrk="0" hangingPunct="0">
                <a:buFont typeface="Wingdings" pitchFamily="2" charset="2"/>
                <a:buChar char="ü"/>
              </a:pPr>
              <a:r>
                <a:rPr lang="es-ES_tradnl" sz="700" b="1" dirty="0"/>
                <a:t>Montacargas</a:t>
              </a:r>
            </a:p>
            <a:p>
              <a:pPr marL="171450" indent="-171450" eaLnBrk="0" hangingPunct="0">
                <a:buFont typeface="Wingdings" pitchFamily="2" charset="2"/>
                <a:buChar char="ü"/>
              </a:pPr>
              <a:r>
                <a:rPr lang="es-ES_tradnl" sz="700" b="1" dirty="0"/>
                <a:t>Tecles</a:t>
              </a:r>
            </a:p>
          </p:txBody>
        </p:sp>
        <p:sp>
          <p:nvSpPr>
            <p:cNvPr id="52" name="Text Box 13"/>
            <p:cNvSpPr txBox="1">
              <a:spLocks noChangeArrowheads="1"/>
            </p:cNvSpPr>
            <p:nvPr/>
          </p:nvSpPr>
          <p:spPr bwMode="auto">
            <a:xfrm>
              <a:off x="5068608" y="467544"/>
              <a:ext cx="1762406" cy="338554"/>
            </a:xfrm>
            <a:prstGeom prst="rect">
              <a:avLst/>
            </a:prstGeom>
            <a:noFill/>
            <a:ln w="9525">
              <a:noFill/>
              <a:miter lim="800000"/>
              <a:headEnd/>
              <a:tailEnd/>
            </a:ln>
            <a:effectLst/>
          </p:spPr>
          <p:txBody>
            <a:bodyPr wrap="square">
              <a:spAutoFit/>
            </a:bodyPr>
            <a:lstStyle/>
            <a:p>
              <a:pPr eaLnBrk="0" hangingPunct="0"/>
              <a:r>
                <a:rPr lang="es-ES_tradnl" sz="800" b="1" dirty="0"/>
                <a:t>Este permiso incluye pre-usos para:</a:t>
              </a:r>
            </a:p>
          </p:txBody>
        </p:sp>
      </p:grpSp>
      <p:graphicFrame>
        <p:nvGraphicFramePr>
          <p:cNvPr id="48" name="Table 47">
            <a:extLst>
              <a:ext uri="{FF2B5EF4-FFF2-40B4-BE49-F238E27FC236}">
                <a16:creationId xmlns:a16="http://schemas.microsoft.com/office/drawing/2014/main" id="{8EF51D0F-2733-459D-A724-614C5147E268}"/>
              </a:ext>
            </a:extLst>
          </p:cNvPr>
          <p:cNvGraphicFramePr>
            <a:graphicFrameLocks noGrp="1"/>
          </p:cNvGraphicFramePr>
          <p:nvPr>
            <p:extLst>
              <p:ext uri="{D42A27DB-BD31-4B8C-83A1-F6EECF244321}">
                <p14:modId xmlns:p14="http://schemas.microsoft.com/office/powerpoint/2010/main" val="3254139790"/>
              </p:ext>
            </p:extLst>
          </p:nvPr>
        </p:nvGraphicFramePr>
        <p:xfrm>
          <a:off x="14135" y="56982"/>
          <a:ext cx="3312937" cy="8517204"/>
        </p:xfrm>
        <a:graphic>
          <a:graphicData uri="http://schemas.openxmlformats.org/drawingml/2006/table">
            <a:tbl>
              <a:tblPr>
                <a:tableStyleId>{5C22544A-7EE6-4342-B048-85BDC9FD1C3A}</a:tableStyleId>
              </a:tblPr>
              <a:tblGrid>
                <a:gridCol w="2736873">
                  <a:extLst>
                    <a:ext uri="{9D8B030D-6E8A-4147-A177-3AD203B41FA5}">
                      <a16:colId xmlns:a16="http://schemas.microsoft.com/office/drawing/2014/main" val="20000"/>
                    </a:ext>
                  </a:extLst>
                </a:gridCol>
                <a:gridCol w="288032">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tblGrid>
              <a:tr h="194673">
                <a:tc>
                  <a:txBody>
                    <a:bodyPr/>
                    <a:lstStyle/>
                    <a:p>
                      <a:pPr algn="ctr" rtl="0" fontAlgn="ctr"/>
                      <a:r>
                        <a:rPr lang="en-US" sz="1200" b="1" u="none" strike="noStrike" dirty="0">
                          <a:effectLst>
                            <a:outerShdw blurRad="38100" dist="38100" dir="2700000" algn="tl">
                              <a:srgbClr val="000000">
                                <a:alpha val="43137"/>
                              </a:srgbClr>
                            </a:outerShdw>
                          </a:effectLst>
                        </a:rPr>
                        <a:t>PRECAUCIONES</a:t>
                      </a:r>
                      <a:endParaRPr lang="en-US" sz="1200" b="1" i="0" u="none" strike="noStrike" dirty="0">
                        <a:solidFill>
                          <a:srgbClr val="000000"/>
                        </a:solidFill>
                        <a:effectLst>
                          <a:outerShdw blurRad="38100" dist="38100" dir="2700000" algn="tl">
                            <a:srgbClr val="000000">
                              <a:alpha val="43137"/>
                            </a:srgbClr>
                          </a:outerShdw>
                        </a:effectLst>
                        <a:latin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ctr" fontAlgn="b"/>
                      <a:r>
                        <a:rPr lang="en-US" sz="1100" b="1" u="none" strike="noStrike" dirty="0">
                          <a:effectLst>
                            <a:outerShdw blurRad="38100" dist="38100" dir="2700000" algn="tl">
                              <a:srgbClr val="000000">
                                <a:alpha val="43137"/>
                              </a:srgbClr>
                            </a:outerShdw>
                          </a:effectLst>
                        </a:rPr>
                        <a:t>SI</a:t>
                      </a:r>
                      <a:endParaRPr lang="en-US" sz="1100" b="1" i="0" u="none" strike="noStrike" dirty="0">
                        <a:solidFill>
                          <a:srgbClr val="000000"/>
                        </a:solidFill>
                        <a:effectLst>
                          <a:outerShdw blurRad="38100" dist="38100" dir="2700000" algn="tl">
                            <a:srgbClr val="000000">
                              <a:alpha val="43137"/>
                            </a:srgbClr>
                          </a:outerShdw>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ctr" fontAlgn="b"/>
                      <a:r>
                        <a:rPr lang="en-US" sz="1100" b="1" u="none" strike="noStrike" dirty="0">
                          <a:effectLst>
                            <a:outerShdw blurRad="38100" dist="38100" dir="2700000" algn="tl">
                              <a:srgbClr val="000000">
                                <a:alpha val="43137"/>
                              </a:srgbClr>
                            </a:outerShdw>
                          </a:effectLst>
                        </a:rPr>
                        <a:t>N/A</a:t>
                      </a:r>
                      <a:endParaRPr lang="en-US" sz="1100" b="1" i="0" u="none" strike="noStrike" dirty="0">
                        <a:solidFill>
                          <a:srgbClr val="000000"/>
                        </a:solidFill>
                        <a:effectLst>
                          <a:outerShdw blurRad="38100" dist="38100" dir="2700000" algn="tl">
                            <a:srgbClr val="000000">
                              <a:alpha val="43137"/>
                            </a:srgbClr>
                          </a:outerShdw>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00"/>
                  </a:ext>
                </a:extLst>
              </a:tr>
              <a:tr h="266478">
                <a:tc>
                  <a:txBody>
                    <a:bodyPr/>
                    <a:lstStyle/>
                    <a:p>
                      <a:pPr algn="just" fontAlgn="ctr">
                        <a:spcBef>
                          <a:spcPts val="1200"/>
                        </a:spcBef>
                        <a:spcAft>
                          <a:spcPts val="1200"/>
                        </a:spcAft>
                      </a:pPr>
                      <a:r>
                        <a:rPr lang="es-ES" sz="800" u="none" strike="noStrike" dirty="0">
                          <a:effectLst/>
                        </a:rPr>
                        <a:t>1. </a:t>
                      </a:r>
                      <a:r>
                        <a:rPr lang="es-ES" sz="800" b="1" u="none" strike="noStrike" dirty="0">
                          <a:effectLst/>
                        </a:rPr>
                        <a:t>EMISOR CONTRATISTA: </a:t>
                      </a:r>
                      <a:r>
                        <a:rPr lang="es-ES" sz="800" u="none" strike="noStrike" dirty="0">
                          <a:effectLst/>
                        </a:rPr>
                        <a:t>¿Revisó personalmente el área donde se efectuará el trabajo y el equipo a usar?</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1"/>
                  </a:ext>
                </a:extLst>
              </a:tr>
              <a:tr h="283133">
                <a:tc>
                  <a:txBody>
                    <a:bodyPr/>
                    <a:lstStyle/>
                    <a:p>
                      <a:pPr algn="just" fontAlgn="ctr">
                        <a:spcBef>
                          <a:spcPts val="1200"/>
                        </a:spcBef>
                        <a:spcAft>
                          <a:spcPts val="1200"/>
                        </a:spcAft>
                      </a:pPr>
                      <a:r>
                        <a:rPr lang="es-ES" sz="800" u="none" strike="noStrike" dirty="0">
                          <a:effectLst/>
                        </a:rPr>
                        <a:t>2. ¿Usted y el personal que realiza el trabajo está debidamente entrenado y posee carné que lo acredita?</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2"/>
                  </a:ext>
                </a:extLst>
              </a:tr>
              <a:tr h="500635">
                <a:tc>
                  <a:txBody>
                    <a:bodyPr/>
                    <a:lstStyle/>
                    <a:p>
                      <a:pPr algn="just" fontAlgn="b">
                        <a:spcBef>
                          <a:spcPts val="1200"/>
                        </a:spcBef>
                        <a:spcAft>
                          <a:spcPts val="1200"/>
                        </a:spcAft>
                      </a:pPr>
                      <a:r>
                        <a:rPr lang="es-ES" sz="800" u="none" strike="noStrike" dirty="0">
                          <a:effectLst/>
                        </a:rPr>
                        <a:t>3. ¿Las puertas de acceso y área de maniobras están aisladas con cinta de seguridad y señalizadas para impedir tráfico peatonal ?</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3"/>
                  </a:ext>
                </a:extLst>
              </a:tr>
              <a:tr h="339075">
                <a:tc>
                  <a:txBody>
                    <a:bodyPr/>
                    <a:lstStyle/>
                    <a:p>
                      <a:pPr algn="just" fontAlgn="b">
                        <a:spcBef>
                          <a:spcPts val="1200"/>
                        </a:spcBef>
                        <a:spcAft>
                          <a:spcPts val="1200"/>
                        </a:spcAft>
                      </a:pPr>
                      <a:r>
                        <a:rPr lang="es-ES" sz="800" u="none" strike="noStrike" dirty="0">
                          <a:effectLst/>
                        </a:rPr>
                        <a:t>4.¿ El piso o superficie de desplazamiento / está libre de obstáculos o éstos están advertidos ?</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4"/>
                  </a:ext>
                </a:extLst>
              </a:tr>
              <a:tr h="422691">
                <a:tc>
                  <a:txBody>
                    <a:bodyPr/>
                    <a:lstStyle/>
                    <a:p>
                      <a:pPr algn="just" fontAlgn="ctr">
                        <a:spcBef>
                          <a:spcPts val="1200"/>
                        </a:spcBef>
                        <a:spcAft>
                          <a:spcPts val="1200"/>
                        </a:spcAft>
                      </a:pPr>
                      <a:r>
                        <a:rPr lang="es-ES" sz="800" u="none" strike="noStrike" dirty="0">
                          <a:effectLst/>
                        </a:rPr>
                        <a:t>5.¿Los equipos de izar (tecle, eslingas, grúa, polipasto, pluma, etc.) fueron previamente inspeccionados con el formato de pre-uso correspondiente?</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5"/>
                  </a:ext>
                </a:extLst>
              </a:tr>
              <a:tr h="375475">
                <a:tc>
                  <a:txBody>
                    <a:bodyPr/>
                    <a:lstStyle/>
                    <a:p>
                      <a:pPr algn="just" fontAlgn="b">
                        <a:spcBef>
                          <a:spcPts val="1200"/>
                        </a:spcBef>
                        <a:spcAft>
                          <a:spcPts val="1200"/>
                        </a:spcAft>
                      </a:pPr>
                      <a:r>
                        <a:rPr lang="es-ES" sz="800" u="none" strike="noStrike" dirty="0">
                          <a:effectLst/>
                        </a:rPr>
                        <a:t>6.¿Si el equipo posee mas de 3.0 m de longitud, se dispone de pórtico para realizar su levantamiento?</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06"/>
                  </a:ext>
                </a:extLst>
              </a:tr>
              <a:tr h="259104">
                <a:tc>
                  <a:txBody>
                    <a:bodyPr/>
                    <a:lstStyle/>
                    <a:p>
                      <a:pPr algn="just" fontAlgn="b">
                        <a:spcBef>
                          <a:spcPts val="1200"/>
                        </a:spcBef>
                        <a:spcAft>
                          <a:spcPts val="1200"/>
                        </a:spcAft>
                      </a:pPr>
                      <a:r>
                        <a:rPr lang="es-ES" sz="800" u="none" strike="noStrike" dirty="0">
                          <a:effectLst/>
                        </a:rPr>
                        <a:t>7.¿Los accesorios</a:t>
                      </a:r>
                      <a:r>
                        <a:rPr lang="es-ES" sz="800" u="none" strike="noStrike" baseline="0" dirty="0">
                          <a:effectLst/>
                        </a:rPr>
                        <a:t> </a:t>
                      </a:r>
                      <a:r>
                        <a:rPr lang="es-ES" sz="800" u="none" strike="noStrike" dirty="0">
                          <a:effectLst/>
                        </a:rPr>
                        <a:t>de levantamiento (eslingas, cadenas, cables, fajas, ganchos, etc.) son certificados?</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59104">
                <a:tc>
                  <a:txBody>
                    <a:bodyPr/>
                    <a:lstStyle/>
                    <a:p>
                      <a:pPr algn="just" fontAlgn="b">
                        <a:spcBef>
                          <a:spcPts val="1200"/>
                        </a:spcBef>
                        <a:spcAft>
                          <a:spcPts val="1200"/>
                        </a:spcAft>
                      </a:pPr>
                      <a:r>
                        <a:rPr lang="es-ES" sz="800" u="none" strike="noStrike" dirty="0">
                          <a:effectLst/>
                        </a:rPr>
                        <a:t>8. ¿El peso de la carga a levantar es conocido y es inferior a la capacidad total del sistema de levantamiento?</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8"/>
                  </a:ext>
                </a:extLst>
              </a:tr>
              <a:tr h="259104">
                <a:tc>
                  <a:txBody>
                    <a:bodyPr/>
                    <a:lstStyle/>
                    <a:p>
                      <a:pPr algn="just" fontAlgn="b">
                        <a:spcBef>
                          <a:spcPts val="1200"/>
                        </a:spcBef>
                        <a:spcAft>
                          <a:spcPts val="1200"/>
                        </a:spcAft>
                      </a:pPr>
                      <a:r>
                        <a:rPr lang="es-ES" sz="800" u="none" strike="noStrike" dirty="0">
                          <a:effectLst/>
                        </a:rPr>
                        <a:t>9.¿Las eslingas utilizadas</a:t>
                      </a:r>
                      <a:r>
                        <a:rPr lang="es-ES" sz="800" u="none" strike="noStrike" baseline="0" dirty="0">
                          <a:effectLst/>
                        </a:rPr>
                        <a:t> presentan las mismas características en cuanto a </a:t>
                      </a:r>
                      <a:r>
                        <a:rPr lang="es-ES" sz="800" u="none" strike="noStrike" dirty="0">
                          <a:effectLst/>
                        </a:rPr>
                        <a:t>capacidad, longitud y material?</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9"/>
                  </a:ext>
                </a:extLst>
              </a:tr>
              <a:tr h="1283530">
                <a:tc>
                  <a:txBody>
                    <a:bodyPr/>
                    <a:lstStyle/>
                    <a:p>
                      <a:pPr algn="just" fontAlgn="b">
                        <a:spcBef>
                          <a:spcPts val="1200"/>
                        </a:spcBef>
                        <a:spcAft>
                          <a:spcPts val="1200"/>
                        </a:spcAft>
                      </a:pPr>
                      <a:r>
                        <a:rPr lang="es-ES" sz="800" u="none" strike="noStrike" dirty="0">
                          <a:effectLst/>
                        </a:rPr>
                        <a:t>10.¿El ángulo de instalación de las eslingas y su coeficiente no genera sobrecarga? (Ver tabla)</a:t>
                      </a:r>
                    </a:p>
                    <a:p>
                      <a:pPr algn="just" fontAlgn="b">
                        <a:spcBef>
                          <a:spcPts val="1200"/>
                        </a:spcBef>
                        <a:spcAft>
                          <a:spcPts val="1200"/>
                        </a:spcAft>
                      </a:pPr>
                      <a:endParaRPr lang="es-ES" sz="100" b="1" i="0" u="none" strike="noStrike" dirty="0">
                        <a:solidFill>
                          <a:srgbClr val="000000"/>
                        </a:solidFill>
                        <a:effectLst/>
                        <a:latin typeface="Calibri"/>
                      </a:endParaRPr>
                    </a:p>
                    <a:p>
                      <a:pPr algn="just" fontAlgn="b">
                        <a:spcBef>
                          <a:spcPts val="1200"/>
                        </a:spcBef>
                        <a:spcAft>
                          <a:spcPts val="1200"/>
                        </a:spcAft>
                      </a:pPr>
                      <a:endParaRPr lang="es-ES" sz="100" b="1" i="0" u="none" strike="noStrike" dirty="0">
                        <a:solidFill>
                          <a:srgbClr val="000000"/>
                        </a:solidFill>
                        <a:effectLst/>
                        <a:latin typeface="Calibri"/>
                      </a:endParaRPr>
                    </a:p>
                    <a:p>
                      <a:pPr algn="just" fontAlgn="b">
                        <a:spcBef>
                          <a:spcPts val="1200"/>
                        </a:spcBef>
                        <a:spcAft>
                          <a:spcPts val="1200"/>
                        </a:spcAft>
                      </a:pPr>
                      <a:endParaRPr lang="es-ES" sz="35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10"/>
                  </a:ext>
                </a:extLst>
              </a:tr>
              <a:tr h="456912">
                <a:tc>
                  <a:txBody>
                    <a:bodyPr/>
                    <a:lstStyle/>
                    <a:p>
                      <a:pPr algn="just" fontAlgn="b">
                        <a:spcBef>
                          <a:spcPts val="1200"/>
                        </a:spcBef>
                        <a:spcAft>
                          <a:spcPts val="1200"/>
                        </a:spcAft>
                      </a:pPr>
                      <a:r>
                        <a:rPr lang="es-ES" sz="800" u="none" strike="noStrike" dirty="0">
                          <a:effectLst/>
                        </a:rPr>
                        <a:t>11. </a:t>
                      </a:r>
                      <a:r>
                        <a:rPr lang="es-ES" sz="800" u="none" strike="noStrike" dirty="0">
                          <a:effectLst/>
                          <a:latin typeface="Arial" panose="020B0604020202020204" pitchFamily="34" charset="0"/>
                          <a:cs typeface="Arial" panose="020B0604020202020204" pitchFamily="34" charset="0"/>
                        </a:rPr>
                        <a:t>¿Se han instalado cabrestantes en los extremos de la carga para orientar su movimiento e impedir que gire bruscamente cuando es levantada?. </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11"/>
                  </a:ext>
                </a:extLst>
              </a:tr>
              <a:tr h="388655">
                <a:tc>
                  <a:txBody>
                    <a:bodyPr/>
                    <a:lstStyle/>
                    <a:p>
                      <a:pPr algn="just" fontAlgn="b">
                        <a:spcBef>
                          <a:spcPts val="1200"/>
                        </a:spcBef>
                        <a:spcAft>
                          <a:spcPts val="1200"/>
                        </a:spcAft>
                      </a:pPr>
                      <a:r>
                        <a:rPr lang="es-ES" sz="800" u="none" strike="noStrike" dirty="0">
                          <a:effectLst/>
                        </a:rPr>
                        <a:t>12. ¿La altura de levantamiento está libre de cables de energía o alta tensión o alguna otra elemento que genere riesgo</a:t>
                      </a:r>
                      <a:r>
                        <a:rPr lang="es-ES" sz="800" u="none" strike="noStrike" baseline="0" dirty="0">
                          <a:effectLst/>
                        </a:rPr>
                        <a:t> durante el movimiento</a:t>
                      </a:r>
                      <a:r>
                        <a:rPr lang="es-ES" sz="800" u="none" strike="noStrike" dirty="0">
                          <a:effectLst/>
                        </a:rPr>
                        <a:t>?</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12"/>
                  </a:ext>
                </a:extLst>
              </a:tr>
              <a:tr h="406201">
                <a:tc>
                  <a:txBody>
                    <a:bodyPr/>
                    <a:lstStyle/>
                    <a:p>
                      <a:pPr algn="just" fontAlgn="b">
                        <a:spcBef>
                          <a:spcPts val="1200"/>
                        </a:spcBef>
                        <a:spcAft>
                          <a:spcPts val="1200"/>
                        </a:spcAft>
                      </a:pPr>
                      <a:r>
                        <a:rPr lang="es-ES" sz="800" u="none" strike="noStrike" dirty="0">
                          <a:effectLst/>
                        </a:rPr>
                        <a:t>13. ¿Si el equipo de levantamiento es subcontratado éste fue inspeccionado antes de ingresar a la planta y sus condiciones de seguridad son favorables?. </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13"/>
                  </a:ext>
                </a:extLst>
              </a:tr>
              <a:tr h="388655">
                <a:tc>
                  <a:txBody>
                    <a:bodyPr/>
                    <a:lstStyle/>
                    <a:p>
                      <a:pPr algn="just" fontAlgn="b">
                        <a:spcBef>
                          <a:spcPts val="1200"/>
                        </a:spcBef>
                        <a:spcAft>
                          <a:spcPts val="1200"/>
                        </a:spcAft>
                      </a:pPr>
                      <a:r>
                        <a:rPr lang="es-ES" sz="800" u="none" strike="noStrike" kern="1200" dirty="0">
                          <a:solidFill>
                            <a:schemeClr val="dk1"/>
                          </a:solidFill>
                          <a:effectLst/>
                          <a:latin typeface="+mn-lt"/>
                          <a:ea typeface="+mn-ea"/>
                          <a:cs typeface="+mn-cs"/>
                        </a:rPr>
                        <a:t>14. Si el equipo de levantamiento es un montacargas, ¿éste fue inspeccionado con el formato de pre-uso correspondiente?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14"/>
                  </a:ext>
                </a:extLst>
              </a:tr>
              <a:tr h="388655">
                <a:tc>
                  <a:txBody>
                    <a:bodyPr/>
                    <a:lstStyle/>
                    <a:p>
                      <a:pPr algn="just" fontAlgn="b">
                        <a:spcBef>
                          <a:spcPts val="1200"/>
                        </a:spcBef>
                        <a:spcAft>
                          <a:spcPts val="1200"/>
                        </a:spcAft>
                      </a:pPr>
                      <a:r>
                        <a:rPr lang="es-ES" sz="800" u="none" strike="noStrike" kern="1200" dirty="0">
                          <a:solidFill>
                            <a:schemeClr val="dk1"/>
                          </a:solidFill>
                          <a:effectLst/>
                          <a:latin typeface="+mn-lt"/>
                          <a:ea typeface="+mn-ea"/>
                          <a:cs typeface="+mn-cs"/>
                        </a:rPr>
                        <a:t>15. Si se requiere trasladar</a:t>
                      </a:r>
                      <a:r>
                        <a:rPr lang="es-ES" sz="800" u="none" strike="noStrike" kern="1200" baseline="0" dirty="0">
                          <a:solidFill>
                            <a:schemeClr val="dk1"/>
                          </a:solidFill>
                          <a:effectLst/>
                          <a:latin typeface="+mn-lt"/>
                          <a:ea typeface="+mn-ea"/>
                          <a:cs typeface="+mn-cs"/>
                        </a:rPr>
                        <a:t> la carga, asegure la estabilidad de la carga durante todo el movimiento utilizando carretillas o montacargas, utilizando</a:t>
                      </a:r>
                      <a:r>
                        <a:rPr lang="es-CR" sz="800" u="none" strike="noStrike" kern="1200" baseline="0" dirty="0">
                          <a:solidFill>
                            <a:schemeClr val="dk1"/>
                          </a:solidFill>
                          <a:effectLst/>
                          <a:latin typeface="+mn-lt"/>
                          <a:ea typeface="+mn-ea"/>
                          <a:cs typeface="+mn-cs"/>
                        </a:rPr>
                        <a:t> eslingas para abrazar la carga.</a:t>
                      </a:r>
                      <a:endParaRPr lang="es-ES" sz="800" u="none" strike="noStrike"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15"/>
                  </a:ext>
                </a:extLst>
              </a:tr>
              <a:tr h="388655">
                <a:tc>
                  <a:txBody>
                    <a:bodyPr/>
                    <a:lstStyle/>
                    <a:p>
                      <a:pPr algn="just" fontAlgn="b">
                        <a:spcBef>
                          <a:spcPts val="1200"/>
                        </a:spcBef>
                        <a:spcAft>
                          <a:spcPts val="1200"/>
                        </a:spcAft>
                      </a:pPr>
                      <a:r>
                        <a:rPr lang="es-ES" sz="800" u="none" strike="noStrike" dirty="0">
                          <a:effectLst/>
                        </a:rPr>
                        <a:t>16. ¿Todo el personal que participa en el trabajo posee casco, chaleco reflectivo, gafas de seguridad, calzado de seguridad y guantes antideslizantes?</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6"/>
                  </a:ext>
                </a:extLst>
              </a:tr>
              <a:tr h="259104">
                <a:tc>
                  <a:txBody>
                    <a:bodyPr/>
                    <a:lstStyle/>
                    <a:p>
                      <a:pPr algn="just" fontAlgn="b">
                        <a:spcBef>
                          <a:spcPts val="1200"/>
                        </a:spcBef>
                        <a:spcAft>
                          <a:spcPts val="1200"/>
                        </a:spcAft>
                      </a:pPr>
                      <a:r>
                        <a:rPr lang="es-ES" sz="800" u="none" strike="noStrike" dirty="0">
                          <a:effectLst/>
                        </a:rPr>
                        <a:t>17. ¿La fuerza de levantamiento es realizada por un solo equipo (trole, diferencial, o grúa)?.</a:t>
                      </a:r>
                      <a:endParaRPr lang="es-ES" sz="800" b="1"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17"/>
                  </a:ext>
                </a:extLst>
              </a:tr>
              <a:tr h="259104">
                <a:tc>
                  <a:txBody>
                    <a:bodyPr/>
                    <a:lstStyle/>
                    <a:p>
                      <a:pPr algn="just" fontAlgn="b">
                        <a:spcBef>
                          <a:spcPts val="1200"/>
                        </a:spcBef>
                        <a:spcAft>
                          <a:spcPts val="1200"/>
                        </a:spcAft>
                      </a:pPr>
                      <a:r>
                        <a:rPr lang="es-ES" sz="800" u="none" strike="noStrike" kern="1200" dirty="0">
                          <a:solidFill>
                            <a:schemeClr val="dk1"/>
                          </a:solidFill>
                          <a:effectLst/>
                          <a:latin typeface="+mn-lt"/>
                          <a:ea typeface="+mn-ea"/>
                          <a:cs typeface="+mn-cs"/>
                        </a:rPr>
                        <a:t>18. </a:t>
                      </a:r>
                      <a:r>
                        <a:rPr lang="es-CR" sz="800" u="none" strike="noStrike" kern="1200" dirty="0">
                          <a:solidFill>
                            <a:schemeClr val="dk1"/>
                          </a:solidFill>
                          <a:effectLst/>
                          <a:latin typeface="+mn-lt"/>
                          <a:ea typeface="+mn-ea"/>
                          <a:cs typeface="+mn-cs"/>
                        </a:rPr>
                        <a:t>¿Estima necesario solicitar asesoría en prevención de riesgos para este trabajo?</a:t>
                      </a:r>
                      <a:endParaRPr lang="es-ES" sz="800" u="none" strike="noStrike"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18"/>
                  </a:ext>
                </a:extLst>
              </a:tr>
              <a:tr h="259104">
                <a:tc>
                  <a:txBody>
                    <a:bodyPr/>
                    <a:lstStyle/>
                    <a:p>
                      <a:pPr marL="0" marR="0" lvl="0" indent="0" algn="just" defTabSz="914400" rtl="0" eaLnBrk="1" fontAlgn="b" latinLnBrk="0" hangingPunct="1">
                        <a:lnSpc>
                          <a:spcPct val="100000"/>
                        </a:lnSpc>
                        <a:spcBef>
                          <a:spcPts val="1200"/>
                        </a:spcBef>
                        <a:spcAft>
                          <a:spcPts val="1200"/>
                        </a:spcAft>
                        <a:buClrTx/>
                        <a:buSzTx/>
                        <a:buFontTx/>
                        <a:buNone/>
                        <a:tabLst/>
                        <a:defRPr/>
                      </a:pPr>
                      <a:r>
                        <a:rPr lang="es-ES" sz="800" u="none" strike="noStrike" kern="1200" dirty="0">
                          <a:solidFill>
                            <a:schemeClr val="dk1"/>
                          </a:solidFill>
                          <a:effectLst/>
                          <a:latin typeface="+mn-lt"/>
                          <a:ea typeface="+mn-ea"/>
                          <a:cs typeface="+mn-cs"/>
                        </a:rPr>
                        <a:t>19. </a:t>
                      </a:r>
                      <a:r>
                        <a:rPr lang="es-CO" sz="800" dirty="0">
                          <a:latin typeface="Arial" charset="0"/>
                        </a:rPr>
                        <a:t>¿Ha sido notificado el personal de emergencia interno de acuerdo al esquema de comunicación?</a:t>
                      </a:r>
                      <a:endParaRPr lang="es-ES" sz="800" dirty="0">
                        <a:latin typeface="Arial"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9"/>
                  </a:ext>
                </a:extLst>
              </a:tr>
              <a:tr h="388655">
                <a:tc>
                  <a:txBody>
                    <a:bodyPr/>
                    <a:lstStyle/>
                    <a:p>
                      <a:pPr algn="just">
                        <a:spcBef>
                          <a:spcPts val="1200"/>
                        </a:spcBef>
                        <a:spcAft>
                          <a:spcPts val="1200"/>
                        </a:spcAft>
                      </a:pPr>
                      <a:r>
                        <a:rPr lang="es-ES" sz="800" u="none" strike="noStrike" kern="1200" dirty="0">
                          <a:solidFill>
                            <a:schemeClr val="dk1"/>
                          </a:solidFill>
                          <a:effectLst/>
                          <a:latin typeface="+mn-lt"/>
                          <a:ea typeface="+mn-ea"/>
                          <a:cs typeface="+mn-cs"/>
                        </a:rPr>
                        <a:t>20. </a:t>
                      </a:r>
                      <a:r>
                        <a:rPr lang="es-CR" sz="800" u="none" strike="noStrike" kern="1200" dirty="0">
                          <a:solidFill>
                            <a:schemeClr val="dk1"/>
                          </a:solidFill>
                          <a:effectLst/>
                          <a:latin typeface="+mn-lt"/>
                          <a:ea typeface="+mn-ea"/>
                          <a:cs typeface="+mn-cs"/>
                        </a:rPr>
                        <a:t>Si la tarea que llevará a cabo no posee un POS específico, ¿Completó el Análisis Preliminar de Riesgos (APR)? Adjunte al permiso.</a:t>
                      </a:r>
                      <a:endParaRPr lang="en-US" sz="800" u="none" strike="noStrike"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20"/>
                  </a:ext>
                </a:extLst>
              </a:tr>
              <a:tr h="490502">
                <a:tc>
                  <a:txBody>
                    <a:bodyPr/>
                    <a:lstStyle/>
                    <a:p>
                      <a:pPr algn="just">
                        <a:spcBef>
                          <a:spcPts val="1200"/>
                        </a:spcBef>
                        <a:spcAft>
                          <a:spcPts val="1200"/>
                        </a:spcAft>
                      </a:pPr>
                      <a:r>
                        <a:rPr lang="es-CR" sz="800" u="none" strike="noStrike" kern="1200" dirty="0">
                          <a:solidFill>
                            <a:schemeClr val="dk1"/>
                          </a:solidFill>
                          <a:effectLst/>
                          <a:latin typeface="+mn-lt"/>
                          <a:ea typeface="+mn-ea"/>
                          <a:cs typeface="+mn-cs"/>
                        </a:rPr>
                        <a:t>21. ¿Se definió en el APR una zona segura para el ayudante,</a:t>
                      </a:r>
                      <a:r>
                        <a:rPr lang="es-CR" sz="800" u="none" strike="noStrike" kern="1200" baseline="0" dirty="0">
                          <a:solidFill>
                            <a:schemeClr val="dk1"/>
                          </a:solidFill>
                          <a:effectLst/>
                          <a:latin typeface="+mn-lt"/>
                          <a:ea typeface="+mn-ea"/>
                          <a:cs typeface="+mn-cs"/>
                        </a:rPr>
                        <a:t> cabrestante y coordinador del movimiento</a:t>
                      </a:r>
                      <a:r>
                        <a:rPr lang="es-CR" sz="800" u="none" strike="noStrike" kern="1200" dirty="0">
                          <a:solidFill>
                            <a:schemeClr val="dk1"/>
                          </a:solidFill>
                          <a:effectLst/>
                          <a:latin typeface="+mn-lt"/>
                          <a:ea typeface="+mn-ea"/>
                          <a:cs typeface="+mn-cs"/>
                        </a:rPr>
                        <a:t> que permita su visibilidad al operador durante el movimiento? </a:t>
                      </a:r>
                      <a:r>
                        <a:rPr lang="es-CR" sz="800" b="1" u="none" strike="noStrike" kern="1200" dirty="0">
                          <a:solidFill>
                            <a:schemeClr val="dk1"/>
                          </a:solidFill>
                          <a:effectLst/>
                          <a:latin typeface="+mn-lt"/>
                          <a:ea typeface="+mn-ea"/>
                          <a:cs typeface="+mn-cs"/>
                        </a:rPr>
                        <a:t>NUMERO DE PET:__________</a:t>
                      </a:r>
                      <a:endParaRPr lang="en-US" sz="800" b="1" u="none" strike="noStrike"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tc>
                  <a:txBody>
                    <a:bodyPr/>
                    <a:lstStyle/>
                    <a:p>
                      <a:pPr algn="l" fontAlgn="b"/>
                      <a:endParaRPr lang="en-US" sz="11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85000"/>
                      </a:schemeClr>
                    </a:solidFill>
                  </a:tcPr>
                </a:tc>
                <a:extLst>
                  <a:ext uri="{0D108BD9-81ED-4DB2-BD59-A6C34878D82A}">
                    <a16:rowId xmlns:a16="http://schemas.microsoft.com/office/drawing/2014/main" val="10021"/>
                  </a:ext>
                </a:extLst>
              </a:tr>
            </a:tbl>
          </a:graphicData>
        </a:graphic>
      </p:graphicFrame>
      <p:pic>
        <p:nvPicPr>
          <p:cNvPr id="49" name="Picture 799" descr="n221_15">
            <a:extLst>
              <a:ext uri="{FF2B5EF4-FFF2-40B4-BE49-F238E27FC236}">
                <a16:creationId xmlns:a16="http://schemas.microsoft.com/office/drawing/2014/main" id="{C5F921B4-F6CC-4BE2-971B-956208A4702D}"/>
              </a:ext>
            </a:extLst>
          </p:cNvPr>
          <p:cNvPicPr>
            <a:picLocks noChangeAspect="1" noChangeArrowheads="1"/>
          </p:cNvPicPr>
          <p:nvPr/>
        </p:nvPicPr>
        <p:blipFill>
          <a:blip r:embed="rId3" cstate="print"/>
          <a:srcRect b="28583"/>
          <a:stretch>
            <a:fillRect/>
          </a:stretch>
        </p:blipFill>
        <p:spPr bwMode="auto">
          <a:xfrm>
            <a:off x="436417" y="3441937"/>
            <a:ext cx="1974625" cy="917010"/>
          </a:xfrm>
          <a:prstGeom prst="rect">
            <a:avLst/>
          </a:prstGeom>
          <a:noFill/>
          <a:ln w="6350">
            <a:solidFill>
              <a:schemeClr val="tx1"/>
            </a:solidFill>
            <a:miter lim="800000"/>
            <a:headEnd/>
            <a:tailEnd/>
          </a:ln>
        </p:spPr>
      </p:pic>
      <p:sp>
        <p:nvSpPr>
          <p:cNvPr id="165" name="Text Box 21">
            <a:extLst>
              <a:ext uri="{FF2B5EF4-FFF2-40B4-BE49-F238E27FC236}">
                <a16:creationId xmlns:a16="http://schemas.microsoft.com/office/drawing/2014/main" id="{456CF745-58BB-4C65-A1E7-0686808E17BE}"/>
              </a:ext>
            </a:extLst>
          </p:cNvPr>
          <p:cNvSpPr txBox="1">
            <a:spLocks noChangeArrowheads="1"/>
          </p:cNvSpPr>
          <p:nvPr/>
        </p:nvSpPr>
        <p:spPr bwMode="auto">
          <a:xfrm>
            <a:off x="3429000" y="2659658"/>
            <a:ext cx="3455988" cy="523220"/>
          </a:xfrm>
          <a:prstGeom prst="rect">
            <a:avLst/>
          </a:prstGeom>
          <a:noFill/>
          <a:ln w="9525">
            <a:noFill/>
            <a:miter lim="800000"/>
            <a:headEnd/>
            <a:tailEnd/>
          </a:ln>
          <a:effectLst/>
        </p:spPr>
        <p:txBody>
          <a:bodyPr>
            <a:spAutoFit/>
          </a:bodyPr>
          <a:lstStyle/>
          <a:p>
            <a:pPr algn="just" eaLnBrk="0" hangingPunct="0"/>
            <a:r>
              <a:rPr lang="es-ES_tradnl" sz="700" dirty="0"/>
              <a:t>No se autorizan trabajos a menos que esta tarjeta, debidamente llenada y firmada,  esté visible en el lugar de trabajo. El tiempo máximo de validación es por un turno. Antes de solicitar el permiso escrito el área debe ser aislada con cinta de seguridad color roja y señalizada la restricción de paso al personal no autorizado.</a:t>
            </a:r>
          </a:p>
        </p:txBody>
      </p:sp>
      <p:sp>
        <p:nvSpPr>
          <p:cNvPr id="166" name="Text Box 22">
            <a:extLst>
              <a:ext uri="{FF2B5EF4-FFF2-40B4-BE49-F238E27FC236}">
                <a16:creationId xmlns:a16="http://schemas.microsoft.com/office/drawing/2014/main" id="{6FD72234-5434-4576-962E-D262A5DB721E}"/>
              </a:ext>
            </a:extLst>
          </p:cNvPr>
          <p:cNvSpPr txBox="1">
            <a:spLocks noChangeArrowheads="1"/>
          </p:cNvSpPr>
          <p:nvPr/>
        </p:nvSpPr>
        <p:spPr bwMode="auto">
          <a:xfrm>
            <a:off x="3413754" y="3165426"/>
            <a:ext cx="3429000" cy="214312"/>
          </a:xfrm>
          <a:prstGeom prst="rect">
            <a:avLst/>
          </a:prstGeom>
          <a:noFill/>
          <a:ln w="9525">
            <a:noFill/>
            <a:miter lim="800000"/>
            <a:headEnd/>
            <a:tailEnd/>
          </a:ln>
          <a:effectLst/>
        </p:spPr>
        <p:txBody>
          <a:bodyPr>
            <a:spAutoFit/>
          </a:bodyPr>
          <a:lstStyle/>
          <a:p>
            <a:pPr eaLnBrk="0" hangingPunct="0"/>
            <a:r>
              <a:rPr lang="es-ES_tradnl" sz="800" b="1" dirty="0"/>
              <a:t>Ubicación del Trabajo:</a:t>
            </a:r>
          </a:p>
        </p:txBody>
      </p:sp>
      <p:sp>
        <p:nvSpPr>
          <p:cNvPr id="167" name="Line 26">
            <a:extLst>
              <a:ext uri="{FF2B5EF4-FFF2-40B4-BE49-F238E27FC236}">
                <a16:creationId xmlns:a16="http://schemas.microsoft.com/office/drawing/2014/main" id="{6BE139CF-3590-4D6D-8B51-CC5306EF2149}"/>
              </a:ext>
            </a:extLst>
          </p:cNvPr>
          <p:cNvSpPr>
            <a:spLocks noChangeShapeType="1"/>
          </p:cNvSpPr>
          <p:nvPr/>
        </p:nvSpPr>
        <p:spPr bwMode="auto">
          <a:xfrm>
            <a:off x="4637717" y="3301827"/>
            <a:ext cx="2089150" cy="0"/>
          </a:xfrm>
          <a:prstGeom prst="line">
            <a:avLst/>
          </a:prstGeom>
          <a:noFill/>
          <a:ln w="9525">
            <a:solidFill>
              <a:schemeClr val="tx1"/>
            </a:solidFill>
            <a:round/>
            <a:headEnd/>
            <a:tailEnd/>
          </a:ln>
          <a:effectLst/>
        </p:spPr>
        <p:txBody>
          <a:bodyPr wrap="none" anchor="ctr"/>
          <a:lstStyle/>
          <a:p>
            <a:endParaRPr lang="es-CO"/>
          </a:p>
        </p:txBody>
      </p:sp>
      <p:sp>
        <p:nvSpPr>
          <p:cNvPr id="168" name="Text Box 28">
            <a:extLst>
              <a:ext uri="{FF2B5EF4-FFF2-40B4-BE49-F238E27FC236}">
                <a16:creationId xmlns:a16="http://schemas.microsoft.com/office/drawing/2014/main" id="{E997A387-C3CB-4839-94A2-1182696A923A}"/>
              </a:ext>
            </a:extLst>
          </p:cNvPr>
          <p:cNvSpPr txBox="1">
            <a:spLocks noChangeArrowheads="1"/>
          </p:cNvSpPr>
          <p:nvPr/>
        </p:nvSpPr>
        <p:spPr bwMode="auto">
          <a:xfrm>
            <a:off x="3413754" y="3342953"/>
            <a:ext cx="3429000" cy="214312"/>
          </a:xfrm>
          <a:prstGeom prst="rect">
            <a:avLst/>
          </a:prstGeom>
          <a:noFill/>
          <a:ln w="9525">
            <a:noFill/>
            <a:miter lim="800000"/>
            <a:headEnd/>
            <a:tailEnd/>
          </a:ln>
          <a:effectLst/>
        </p:spPr>
        <p:txBody>
          <a:bodyPr>
            <a:spAutoFit/>
          </a:bodyPr>
          <a:lstStyle/>
          <a:p>
            <a:pPr eaLnBrk="0" hangingPunct="0"/>
            <a:r>
              <a:rPr lang="es-ES_tradnl" sz="800" b="1" dirty="0"/>
              <a:t>Descripción del Trabajo:</a:t>
            </a:r>
          </a:p>
        </p:txBody>
      </p:sp>
      <p:sp>
        <p:nvSpPr>
          <p:cNvPr id="169" name="Text Box 31">
            <a:extLst>
              <a:ext uri="{FF2B5EF4-FFF2-40B4-BE49-F238E27FC236}">
                <a16:creationId xmlns:a16="http://schemas.microsoft.com/office/drawing/2014/main" id="{6118B66A-A274-464D-B0D4-0D68AF6D2CDC}"/>
              </a:ext>
            </a:extLst>
          </p:cNvPr>
          <p:cNvSpPr txBox="1">
            <a:spLocks noChangeArrowheads="1"/>
          </p:cNvSpPr>
          <p:nvPr/>
        </p:nvSpPr>
        <p:spPr bwMode="auto">
          <a:xfrm>
            <a:off x="3413754" y="3669481"/>
            <a:ext cx="3429000" cy="214313"/>
          </a:xfrm>
          <a:prstGeom prst="rect">
            <a:avLst/>
          </a:prstGeom>
          <a:noFill/>
          <a:ln w="9525">
            <a:noFill/>
            <a:miter lim="800000"/>
            <a:headEnd/>
            <a:tailEnd/>
          </a:ln>
          <a:effectLst/>
        </p:spPr>
        <p:txBody>
          <a:bodyPr>
            <a:spAutoFit/>
          </a:bodyPr>
          <a:lstStyle/>
          <a:p>
            <a:pPr eaLnBrk="0" hangingPunct="0"/>
            <a:r>
              <a:rPr lang="es-ES_tradnl" sz="800" b="1" dirty="0"/>
              <a:t>Especificación Procedimiento: Asociado Nº:....................................</a:t>
            </a:r>
          </a:p>
        </p:txBody>
      </p:sp>
      <p:sp>
        <p:nvSpPr>
          <p:cNvPr id="170" name="Text Box 42">
            <a:extLst>
              <a:ext uri="{FF2B5EF4-FFF2-40B4-BE49-F238E27FC236}">
                <a16:creationId xmlns:a16="http://schemas.microsoft.com/office/drawing/2014/main" id="{0118D709-D22F-467A-B624-E8FB5766C6BC}"/>
              </a:ext>
            </a:extLst>
          </p:cNvPr>
          <p:cNvSpPr txBox="1">
            <a:spLocks noChangeArrowheads="1"/>
          </p:cNvSpPr>
          <p:nvPr/>
        </p:nvSpPr>
        <p:spPr bwMode="auto">
          <a:xfrm>
            <a:off x="3413754" y="4893618"/>
            <a:ext cx="3429000" cy="214312"/>
          </a:xfrm>
          <a:prstGeom prst="rect">
            <a:avLst/>
          </a:prstGeom>
          <a:noFill/>
          <a:ln w="9525">
            <a:noFill/>
            <a:miter lim="800000"/>
            <a:headEnd/>
            <a:tailEnd/>
          </a:ln>
          <a:effectLst/>
        </p:spPr>
        <p:txBody>
          <a:bodyPr>
            <a:spAutoFit/>
          </a:bodyPr>
          <a:lstStyle/>
          <a:p>
            <a:pPr eaLnBrk="0" hangingPunct="0"/>
            <a:r>
              <a:rPr lang="es-ES_tradnl" sz="800" b="1" dirty="0"/>
              <a:t>Hora de inicio:</a:t>
            </a:r>
          </a:p>
        </p:txBody>
      </p:sp>
      <p:sp>
        <p:nvSpPr>
          <p:cNvPr id="171" name="Text Box 45">
            <a:extLst>
              <a:ext uri="{FF2B5EF4-FFF2-40B4-BE49-F238E27FC236}">
                <a16:creationId xmlns:a16="http://schemas.microsoft.com/office/drawing/2014/main" id="{13262451-95A7-42A2-A1D1-92BF0328684A}"/>
              </a:ext>
            </a:extLst>
          </p:cNvPr>
          <p:cNvSpPr txBox="1">
            <a:spLocks noChangeArrowheads="1"/>
          </p:cNvSpPr>
          <p:nvPr/>
        </p:nvSpPr>
        <p:spPr bwMode="auto">
          <a:xfrm>
            <a:off x="3413754" y="5109641"/>
            <a:ext cx="3429000" cy="214313"/>
          </a:xfrm>
          <a:prstGeom prst="rect">
            <a:avLst/>
          </a:prstGeom>
          <a:noFill/>
          <a:ln w="9525">
            <a:noFill/>
            <a:miter lim="800000"/>
            <a:headEnd/>
            <a:tailEnd/>
          </a:ln>
          <a:effectLst/>
        </p:spPr>
        <p:txBody>
          <a:bodyPr>
            <a:spAutoFit/>
          </a:bodyPr>
          <a:lstStyle/>
          <a:p>
            <a:pPr eaLnBrk="0" hangingPunct="0"/>
            <a:r>
              <a:rPr lang="es-ES_tradnl" sz="800" b="1" dirty="0"/>
              <a:t>Hora de Término:</a:t>
            </a:r>
          </a:p>
        </p:txBody>
      </p:sp>
      <p:sp>
        <p:nvSpPr>
          <p:cNvPr id="172" name="Text Box 49">
            <a:extLst>
              <a:ext uri="{FF2B5EF4-FFF2-40B4-BE49-F238E27FC236}">
                <a16:creationId xmlns:a16="http://schemas.microsoft.com/office/drawing/2014/main" id="{3DC63C1D-C94F-498C-AED0-B32954637D1F}"/>
              </a:ext>
            </a:extLst>
          </p:cNvPr>
          <p:cNvSpPr txBox="1">
            <a:spLocks noChangeArrowheads="1"/>
          </p:cNvSpPr>
          <p:nvPr/>
        </p:nvSpPr>
        <p:spPr bwMode="auto">
          <a:xfrm>
            <a:off x="3521354" y="6232669"/>
            <a:ext cx="1512000" cy="184666"/>
          </a:xfrm>
          <a:prstGeom prst="rect">
            <a:avLst/>
          </a:prstGeom>
          <a:noFill/>
          <a:ln w="9525">
            <a:noFill/>
            <a:miter lim="800000"/>
            <a:headEnd/>
            <a:tailEnd/>
          </a:ln>
          <a:effectLst/>
        </p:spPr>
        <p:txBody>
          <a:bodyPr wrap="square">
            <a:spAutoFit/>
          </a:bodyPr>
          <a:lstStyle/>
          <a:p>
            <a:pPr algn="ctr" eaLnBrk="0" hangingPunct="0"/>
            <a:r>
              <a:rPr lang="es-CR" sz="600" b="1" dirty="0"/>
              <a:t>Operador del equipo de elevación</a:t>
            </a:r>
            <a:endParaRPr lang="es-ES_tradnl" sz="600" b="1" dirty="0"/>
          </a:p>
        </p:txBody>
      </p:sp>
      <p:sp>
        <p:nvSpPr>
          <p:cNvPr id="173" name="Text Box 50">
            <a:extLst>
              <a:ext uri="{FF2B5EF4-FFF2-40B4-BE49-F238E27FC236}">
                <a16:creationId xmlns:a16="http://schemas.microsoft.com/office/drawing/2014/main" id="{4C72555B-A5E2-4D52-9F7B-FE193AE111B1}"/>
              </a:ext>
            </a:extLst>
          </p:cNvPr>
          <p:cNvSpPr txBox="1">
            <a:spLocks noChangeArrowheads="1"/>
          </p:cNvSpPr>
          <p:nvPr/>
        </p:nvSpPr>
        <p:spPr bwMode="auto">
          <a:xfrm>
            <a:off x="5157360" y="6232669"/>
            <a:ext cx="1519602" cy="184150"/>
          </a:xfrm>
          <a:prstGeom prst="rect">
            <a:avLst/>
          </a:prstGeom>
          <a:noFill/>
          <a:ln w="9525">
            <a:noFill/>
            <a:miter lim="800000"/>
            <a:headEnd/>
            <a:tailEnd/>
          </a:ln>
          <a:effectLst/>
        </p:spPr>
        <p:txBody>
          <a:bodyPr wrap="square">
            <a:spAutoFit/>
          </a:bodyPr>
          <a:lstStyle/>
          <a:p>
            <a:pPr algn="ctr" eaLnBrk="0" hangingPunct="0"/>
            <a:r>
              <a:rPr lang="es-ES_tradnl" sz="600" b="1" dirty="0"/>
              <a:t>Ayudante operador</a:t>
            </a:r>
          </a:p>
        </p:txBody>
      </p:sp>
      <p:sp>
        <p:nvSpPr>
          <p:cNvPr id="174" name="Text Box 51">
            <a:extLst>
              <a:ext uri="{FF2B5EF4-FFF2-40B4-BE49-F238E27FC236}">
                <a16:creationId xmlns:a16="http://schemas.microsoft.com/office/drawing/2014/main" id="{2DCC00E3-6F2E-4380-96A9-2912B0CF91C4}"/>
              </a:ext>
            </a:extLst>
          </p:cNvPr>
          <p:cNvSpPr txBox="1">
            <a:spLocks noChangeArrowheads="1"/>
          </p:cNvSpPr>
          <p:nvPr/>
        </p:nvSpPr>
        <p:spPr bwMode="auto">
          <a:xfrm>
            <a:off x="3512750" y="6617894"/>
            <a:ext cx="1528892" cy="184150"/>
          </a:xfrm>
          <a:prstGeom prst="rect">
            <a:avLst/>
          </a:prstGeom>
          <a:noFill/>
          <a:ln w="9525">
            <a:noFill/>
            <a:miter lim="800000"/>
            <a:headEnd/>
            <a:tailEnd/>
          </a:ln>
          <a:effectLst/>
        </p:spPr>
        <p:txBody>
          <a:bodyPr wrap="square">
            <a:spAutoFit/>
          </a:bodyPr>
          <a:lstStyle/>
          <a:p>
            <a:pPr algn="ctr" eaLnBrk="0" hangingPunct="0"/>
            <a:r>
              <a:rPr lang="es-ES_tradnl" sz="600" b="1" dirty="0"/>
              <a:t>Cabrestante 1</a:t>
            </a:r>
          </a:p>
        </p:txBody>
      </p:sp>
      <p:sp>
        <p:nvSpPr>
          <p:cNvPr id="175" name="Text Box 55">
            <a:extLst>
              <a:ext uri="{FF2B5EF4-FFF2-40B4-BE49-F238E27FC236}">
                <a16:creationId xmlns:a16="http://schemas.microsoft.com/office/drawing/2014/main" id="{9F8A0291-85E8-498F-AAA9-B18E839D757E}"/>
              </a:ext>
            </a:extLst>
          </p:cNvPr>
          <p:cNvSpPr txBox="1">
            <a:spLocks noChangeArrowheads="1"/>
          </p:cNvSpPr>
          <p:nvPr/>
        </p:nvSpPr>
        <p:spPr bwMode="auto">
          <a:xfrm>
            <a:off x="5157360" y="6620098"/>
            <a:ext cx="1519602" cy="184150"/>
          </a:xfrm>
          <a:prstGeom prst="rect">
            <a:avLst/>
          </a:prstGeom>
          <a:noFill/>
          <a:ln w="9525">
            <a:noFill/>
            <a:miter lim="800000"/>
            <a:headEnd/>
            <a:tailEnd/>
          </a:ln>
          <a:effectLst/>
        </p:spPr>
        <p:txBody>
          <a:bodyPr wrap="square">
            <a:spAutoFit/>
          </a:bodyPr>
          <a:lstStyle/>
          <a:p>
            <a:pPr algn="ctr" eaLnBrk="0" hangingPunct="0"/>
            <a:r>
              <a:rPr lang="es-ES_tradnl" sz="600" b="1" dirty="0"/>
              <a:t>Cabrestante 2</a:t>
            </a:r>
          </a:p>
        </p:txBody>
      </p:sp>
      <p:sp>
        <p:nvSpPr>
          <p:cNvPr id="176" name="Text Box 56">
            <a:extLst>
              <a:ext uri="{FF2B5EF4-FFF2-40B4-BE49-F238E27FC236}">
                <a16:creationId xmlns:a16="http://schemas.microsoft.com/office/drawing/2014/main" id="{42248D66-AFBB-4B1F-8ABC-0F6B28C1A6BC}"/>
              </a:ext>
            </a:extLst>
          </p:cNvPr>
          <p:cNvSpPr txBox="1">
            <a:spLocks noChangeArrowheads="1"/>
          </p:cNvSpPr>
          <p:nvPr/>
        </p:nvSpPr>
        <p:spPr bwMode="auto">
          <a:xfrm>
            <a:off x="3492173" y="6981580"/>
            <a:ext cx="1536672" cy="184150"/>
          </a:xfrm>
          <a:prstGeom prst="rect">
            <a:avLst/>
          </a:prstGeom>
          <a:noFill/>
          <a:ln w="9525">
            <a:noFill/>
            <a:miter lim="800000"/>
            <a:headEnd/>
            <a:tailEnd/>
          </a:ln>
          <a:effectLst/>
        </p:spPr>
        <p:txBody>
          <a:bodyPr wrap="square">
            <a:spAutoFit/>
          </a:bodyPr>
          <a:lstStyle/>
          <a:p>
            <a:pPr algn="ctr" eaLnBrk="0" hangingPunct="0"/>
            <a:r>
              <a:rPr lang="es-ES_tradnl" sz="600" b="1" dirty="0"/>
              <a:t>Coordinador movimiento</a:t>
            </a:r>
          </a:p>
        </p:txBody>
      </p:sp>
      <p:sp>
        <p:nvSpPr>
          <p:cNvPr id="177" name="Text Box 64">
            <a:extLst>
              <a:ext uri="{FF2B5EF4-FFF2-40B4-BE49-F238E27FC236}">
                <a16:creationId xmlns:a16="http://schemas.microsoft.com/office/drawing/2014/main" id="{D62FF7D2-EC6A-4D4A-9E58-891382949711}"/>
              </a:ext>
            </a:extLst>
          </p:cNvPr>
          <p:cNvSpPr txBox="1">
            <a:spLocks noChangeArrowheads="1"/>
          </p:cNvSpPr>
          <p:nvPr/>
        </p:nvSpPr>
        <p:spPr bwMode="auto">
          <a:xfrm>
            <a:off x="3413754" y="4058007"/>
            <a:ext cx="3429000" cy="458788"/>
          </a:xfrm>
          <a:prstGeom prst="rect">
            <a:avLst/>
          </a:prstGeom>
          <a:noFill/>
          <a:ln w="9525">
            <a:noFill/>
            <a:miter lim="800000"/>
            <a:headEnd/>
            <a:tailEnd/>
          </a:ln>
          <a:effectLst/>
        </p:spPr>
        <p:txBody>
          <a:bodyPr>
            <a:spAutoFit/>
          </a:bodyPr>
          <a:lstStyle/>
          <a:p>
            <a:pPr algn="just" eaLnBrk="0" hangingPunct="0"/>
            <a:r>
              <a:rPr lang="es-ES_tradnl" sz="800" dirty="0"/>
              <a:t>Certifico que la zona circundante ha sido inspeccionada, que las precauciones señaladas en la lista de Precauciones han sido tomadas y autorizo el trabajo:</a:t>
            </a:r>
          </a:p>
        </p:txBody>
      </p:sp>
      <p:sp>
        <p:nvSpPr>
          <p:cNvPr id="178" name="Text Box 65">
            <a:extLst>
              <a:ext uri="{FF2B5EF4-FFF2-40B4-BE49-F238E27FC236}">
                <a16:creationId xmlns:a16="http://schemas.microsoft.com/office/drawing/2014/main" id="{4111BC2F-4A57-43A4-8DE0-01DA30D02C57}"/>
              </a:ext>
            </a:extLst>
          </p:cNvPr>
          <p:cNvSpPr txBox="1">
            <a:spLocks noChangeArrowheads="1"/>
          </p:cNvSpPr>
          <p:nvPr/>
        </p:nvSpPr>
        <p:spPr bwMode="auto">
          <a:xfrm>
            <a:off x="3481510" y="7740932"/>
            <a:ext cx="3173920" cy="215444"/>
          </a:xfrm>
          <a:prstGeom prst="rect">
            <a:avLst/>
          </a:prstGeom>
          <a:noFill/>
          <a:ln w="9525">
            <a:noFill/>
            <a:miter lim="800000"/>
            <a:headEnd/>
            <a:tailEnd/>
          </a:ln>
          <a:effectLst/>
        </p:spPr>
        <p:txBody>
          <a:bodyPr wrap="square">
            <a:spAutoFit/>
          </a:bodyPr>
          <a:lstStyle/>
          <a:p>
            <a:pPr algn="ctr" eaLnBrk="0" hangingPunct="0"/>
            <a:r>
              <a:rPr lang="es-ES_tradnl" sz="800" b="1" dirty="0"/>
              <a:t>         Nombre y Firma Contacto del Cliente</a:t>
            </a:r>
          </a:p>
        </p:txBody>
      </p:sp>
      <p:sp>
        <p:nvSpPr>
          <p:cNvPr id="179" name="Line 66">
            <a:extLst>
              <a:ext uri="{FF2B5EF4-FFF2-40B4-BE49-F238E27FC236}">
                <a16:creationId xmlns:a16="http://schemas.microsoft.com/office/drawing/2014/main" id="{4FC77DE1-120F-4A54-AA15-CA153CB88F8D}"/>
              </a:ext>
            </a:extLst>
          </p:cNvPr>
          <p:cNvSpPr>
            <a:spLocks noChangeShapeType="1"/>
          </p:cNvSpPr>
          <p:nvPr/>
        </p:nvSpPr>
        <p:spPr bwMode="auto">
          <a:xfrm>
            <a:off x="3492173" y="7740932"/>
            <a:ext cx="3175955" cy="0"/>
          </a:xfrm>
          <a:prstGeom prst="line">
            <a:avLst/>
          </a:prstGeom>
          <a:noFill/>
          <a:ln w="9525">
            <a:solidFill>
              <a:schemeClr val="tx1"/>
            </a:solidFill>
            <a:round/>
            <a:headEnd/>
            <a:tailEnd/>
          </a:ln>
          <a:effectLst/>
        </p:spPr>
        <p:txBody>
          <a:bodyPr wrap="none" anchor="ctr"/>
          <a:lstStyle/>
          <a:p>
            <a:endParaRPr lang="es-CO"/>
          </a:p>
        </p:txBody>
      </p:sp>
      <p:sp>
        <p:nvSpPr>
          <p:cNvPr id="180" name="Text Box 68">
            <a:extLst>
              <a:ext uri="{FF2B5EF4-FFF2-40B4-BE49-F238E27FC236}">
                <a16:creationId xmlns:a16="http://schemas.microsoft.com/office/drawing/2014/main" id="{E61C31CF-C3FE-44EA-9647-7C1E7EAA4948}"/>
              </a:ext>
            </a:extLst>
          </p:cNvPr>
          <p:cNvSpPr txBox="1">
            <a:spLocks noChangeArrowheads="1"/>
          </p:cNvSpPr>
          <p:nvPr/>
        </p:nvSpPr>
        <p:spPr bwMode="auto">
          <a:xfrm>
            <a:off x="3502654" y="8172980"/>
            <a:ext cx="3165474" cy="215444"/>
          </a:xfrm>
          <a:prstGeom prst="rect">
            <a:avLst/>
          </a:prstGeom>
          <a:noFill/>
          <a:ln w="9525">
            <a:noFill/>
            <a:miter lim="800000"/>
            <a:headEnd/>
            <a:tailEnd/>
          </a:ln>
          <a:effectLst/>
        </p:spPr>
        <p:txBody>
          <a:bodyPr wrap="square">
            <a:spAutoFit/>
          </a:bodyPr>
          <a:lstStyle/>
          <a:p>
            <a:pPr algn="ctr" eaLnBrk="0" hangingPunct="0"/>
            <a:r>
              <a:rPr lang="es-ES_tradnl" sz="800" b="1" dirty="0"/>
              <a:t>         Nombre y Firma Supervisor  Área</a:t>
            </a:r>
          </a:p>
        </p:txBody>
      </p:sp>
      <p:sp>
        <p:nvSpPr>
          <p:cNvPr id="181" name="Line 69">
            <a:extLst>
              <a:ext uri="{FF2B5EF4-FFF2-40B4-BE49-F238E27FC236}">
                <a16:creationId xmlns:a16="http://schemas.microsoft.com/office/drawing/2014/main" id="{61177E7B-B819-4F66-9A5F-E31B78E5B86A}"/>
              </a:ext>
            </a:extLst>
          </p:cNvPr>
          <p:cNvSpPr>
            <a:spLocks noChangeShapeType="1"/>
          </p:cNvSpPr>
          <p:nvPr/>
        </p:nvSpPr>
        <p:spPr bwMode="auto">
          <a:xfrm flipV="1">
            <a:off x="3502654" y="8151658"/>
            <a:ext cx="3144888" cy="0"/>
          </a:xfrm>
          <a:prstGeom prst="line">
            <a:avLst/>
          </a:prstGeom>
          <a:noFill/>
          <a:ln w="9525">
            <a:solidFill>
              <a:schemeClr val="tx1"/>
            </a:solidFill>
            <a:round/>
            <a:headEnd/>
            <a:tailEnd/>
          </a:ln>
          <a:effectLst/>
        </p:spPr>
        <p:txBody>
          <a:bodyPr wrap="none" anchor="ctr"/>
          <a:lstStyle/>
          <a:p>
            <a:endParaRPr lang="es-CO" dirty="0"/>
          </a:p>
        </p:txBody>
      </p:sp>
      <p:sp>
        <p:nvSpPr>
          <p:cNvPr id="182" name="Line 470">
            <a:extLst>
              <a:ext uri="{FF2B5EF4-FFF2-40B4-BE49-F238E27FC236}">
                <a16:creationId xmlns:a16="http://schemas.microsoft.com/office/drawing/2014/main" id="{30292CD9-7D4E-4AE9-9999-863E9B700C72}"/>
              </a:ext>
            </a:extLst>
          </p:cNvPr>
          <p:cNvSpPr>
            <a:spLocks noChangeShapeType="1"/>
          </p:cNvSpPr>
          <p:nvPr/>
        </p:nvSpPr>
        <p:spPr bwMode="auto">
          <a:xfrm>
            <a:off x="5157360" y="6980138"/>
            <a:ext cx="1512000" cy="0"/>
          </a:xfrm>
          <a:prstGeom prst="line">
            <a:avLst/>
          </a:prstGeom>
          <a:noFill/>
          <a:ln w="9525">
            <a:solidFill>
              <a:schemeClr val="tx1"/>
            </a:solidFill>
            <a:round/>
            <a:headEnd/>
            <a:tailEnd/>
          </a:ln>
          <a:effectLst/>
        </p:spPr>
        <p:txBody>
          <a:bodyPr wrap="none" anchor="ctr"/>
          <a:lstStyle/>
          <a:p>
            <a:endParaRPr lang="es-CO"/>
          </a:p>
        </p:txBody>
      </p:sp>
      <p:sp>
        <p:nvSpPr>
          <p:cNvPr id="184" name="Line 756">
            <a:extLst>
              <a:ext uri="{FF2B5EF4-FFF2-40B4-BE49-F238E27FC236}">
                <a16:creationId xmlns:a16="http://schemas.microsoft.com/office/drawing/2014/main" id="{AE60A8F4-A946-4EB4-87C3-1975DFC9761C}"/>
              </a:ext>
            </a:extLst>
          </p:cNvPr>
          <p:cNvSpPr>
            <a:spLocks noChangeShapeType="1"/>
          </p:cNvSpPr>
          <p:nvPr/>
        </p:nvSpPr>
        <p:spPr bwMode="auto">
          <a:xfrm>
            <a:off x="4710742" y="3494873"/>
            <a:ext cx="2016125" cy="0"/>
          </a:xfrm>
          <a:prstGeom prst="line">
            <a:avLst/>
          </a:prstGeom>
          <a:noFill/>
          <a:ln w="9525">
            <a:solidFill>
              <a:schemeClr val="tx1"/>
            </a:solidFill>
            <a:round/>
            <a:headEnd/>
            <a:tailEnd/>
          </a:ln>
          <a:effectLst/>
        </p:spPr>
        <p:txBody>
          <a:bodyPr/>
          <a:lstStyle/>
          <a:p>
            <a:endParaRPr lang="es-CO"/>
          </a:p>
        </p:txBody>
      </p:sp>
      <p:sp>
        <p:nvSpPr>
          <p:cNvPr id="185" name="Line 759">
            <a:extLst>
              <a:ext uri="{FF2B5EF4-FFF2-40B4-BE49-F238E27FC236}">
                <a16:creationId xmlns:a16="http://schemas.microsoft.com/office/drawing/2014/main" id="{3160B50E-C06A-4DBA-929E-74C23DE8BA09}"/>
              </a:ext>
            </a:extLst>
          </p:cNvPr>
          <p:cNvSpPr>
            <a:spLocks noChangeShapeType="1"/>
          </p:cNvSpPr>
          <p:nvPr/>
        </p:nvSpPr>
        <p:spPr bwMode="auto">
          <a:xfrm>
            <a:off x="4277354" y="5038080"/>
            <a:ext cx="2449513" cy="0"/>
          </a:xfrm>
          <a:prstGeom prst="line">
            <a:avLst/>
          </a:prstGeom>
          <a:noFill/>
          <a:ln w="9525">
            <a:solidFill>
              <a:schemeClr val="tx1"/>
            </a:solidFill>
            <a:round/>
            <a:headEnd/>
            <a:tailEnd/>
          </a:ln>
          <a:effectLst/>
        </p:spPr>
        <p:txBody>
          <a:bodyPr/>
          <a:lstStyle/>
          <a:p>
            <a:endParaRPr lang="es-CO"/>
          </a:p>
        </p:txBody>
      </p:sp>
      <p:sp>
        <p:nvSpPr>
          <p:cNvPr id="186" name="Line 760">
            <a:extLst>
              <a:ext uri="{FF2B5EF4-FFF2-40B4-BE49-F238E27FC236}">
                <a16:creationId xmlns:a16="http://schemas.microsoft.com/office/drawing/2014/main" id="{98E68CC0-93A6-4B27-BFD6-32398D3DCFC6}"/>
              </a:ext>
            </a:extLst>
          </p:cNvPr>
          <p:cNvSpPr>
            <a:spLocks noChangeShapeType="1"/>
          </p:cNvSpPr>
          <p:nvPr/>
        </p:nvSpPr>
        <p:spPr bwMode="auto">
          <a:xfrm>
            <a:off x="4350379" y="5252516"/>
            <a:ext cx="2376488" cy="0"/>
          </a:xfrm>
          <a:prstGeom prst="line">
            <a:avLst/>
          </a:prstGeom>
          <a:noFill/>
          <a:ln w="9525">
            <a:solidFill>
              <a:schemeClr val="tx1"/>
            </a:solidFill>
            <a:round/>
            <a:headEnd/>
            <a:tailEnd/>
          </a:ln>
          <a:effectLst/>
        </p:spPr>
        <p:txBody>
          <a:bodyPr/>
          <a:lstStyle/>
          <a:p>
            <a:endParaRPr lang="es-CO"/>
          </a:p>
        </p:txBody>
      </p:sp>
      <p:sp>
        <p:nvSpPr>
          <p:cNvPr id="187" name="Text Box 35">
            <a:extLst>
              <a:ext uri="{FF2B5EF4-FFF2-40B4-BE49-F238E27FC236}">
                <a16:creationId xmlns:a16="http://schemas.microsoft.com/office/drawing/2014/main" id="{CC674002-D87B-42F6-BB2B-7FAC1A330B02}"/>
              </a:ext>
            </a:extLst>
          </p:cNvPr>
          <p:cNvSpPr txBox="1">
            <a:spLocks noChangeArrowheads="1"/>
          </p:cNvSpPr>
          <p:nvPr/>
        </p:nvSpPr>
        <p:spPr bwMode="auto">
          <a:xfrm>
            <a:off x="4487415" y="3883794"/>
            <a:ext cx="1338828" cy="246221"/>
          </a:xfrm>
          <a:prstGeom prst="rect">
            <a:avLst/>
          </a:prstGeom>
          <a:noFill/>
          <a:ln w="9525">
            <a:noFill/>
            <a:miter lim="800000"/>
            <a:headEnd/>
            <a:tailEnd/>
          </a:ln>
          <a:effectLst/>
        </p:spPr>
        <p:txBody>
          <a:bodyPr wrap="none">
            <a:spAutoFit/>
          </a:bodyPr>
          <a:lstStyle/>
          <a:p>
            <a:pPr algn="ctr" eaLnBrk="0" hangingPunct="0"/>
            <a:r>
              <a:rPr lang="es-ES_tradnl" sz="1000" b="1" dirty="0"/>
              <a:t>AUTORIZACIONES</a:t>
            </a:r>
          </a:p>
        </p:txBody>
      </p:sp>
      <p:sp>
        <p:nvSpPr>
          <p:cNvPr id="188" name="Text Box 775">
            <a:extLst>
              <a:ext uri="{FF2B5EF4-FFF2-40B4-BE49-F238E27FC236}">
                <a16:creationId xmlns:a16="http://schemas.microsoft.com/office/drawing/2014/main" id="{CB094A90-5041-400D-B801-3C987EB88137}"/>
              </a:ext>
            </a:extLst>
          </p:cNvPr>
          <p:cNvSpPr txBox="1">
            <a:spLocks noChangeArrowheads="1"/>
          </p:cNvSpPr>
          <p:nvPr/>
        </p:nvSpPr>
        <p:spPr bwMode="auto">
          <a:xfrm>
            <a:off x="3413754" y="5287119"/>
            <a:ext cx="3429000" cy="707886"/>
          </a:xfrm>
          <a:prstGeom prst="rect">
            <a:avLst/>
          </a:prstGeom>
          <a:noFill/>
          <a:ln w="9525">
            <a:noFill/>
            <a:miter lim="800000"/>
            <a:headEnd/>
            <a:tailEnd/>
          </a:ln>
          <a:effectLst/>
        </p:spPr>
        <p:txBody>
          <a:bodyPr>
            <a:spAutoFit/>
          </a:bodyPr>
          <a:lstStyle/>
          <a:p>
            <a:pPr algn="just" eaLnBrk="0" hangingPunct="0"/>
            <a:r>
              <a:rPr lang="es-ES_tradnl" sz="800" dirty="0"/>
              <a:t>Las personas listadas a continuación son las únicas que pueden permanecer dentro del área aislada con cinta. Los espacios en blanco deben ser tachados o anulados de lo contrario el permiso se anula.</a:t>
            </a:r>
          </a:p>
          <a:p>
            <a:pPr algn="ctr" eaLnBrk="0" hangingPunct="0"/>
            <a:endParaRPr lang="es-ES_tradnl" sz="800" b="1" dirty="0"/>
          </a:p>
          <a:p>
            <a:pPr algn="ctr" eaLnBrk="0" hangingPunct="0"/>
            <a:r>
              <a:rPr lang="es-ES_tradnl" sz="800" b="1" dirty="0"/>
              <a:t>Personal involucrado (Nombres legibles) Verificar Carnet al </a:t>
            </a:r>
            <a:r>
              <a:rPr lang="es-ES_tradnl" sz="800" b="1" dirty="0" err="1"/>
              <a:t>dia</a:t>
            </a:r>
            <a:r>
              <a:rPr lang="es-ES_tradnl" sz="800" b="1" dirty="0"/>
              <a:t>.</a:t>
            </a:r>
          </a:p>
        </p:txBody>
      </p:sp>
      <p:sp>
        <p:nvSpPr>
          <p:cNvPr id="189" name="Text Box 815">
            <a:extLst>
              <a:ext uri="{FF2B5EF4-FFF2-40B4-BE49-F238E27FC236}">
                <a16:creationId xmlns:a16="http://schemas.microsoft.com/office/drawing/2014/main" id="{66533A2E-ABFB-4367-8F0D-BF92064B7B21}"/>
              </a:ext>
            </a:extLst>
          </p:cNvPr>
          <p:cNvSpPr txBox="1">
            <a:spLocks noChangeArrowheads="1"/>
          </p:cNvSpPr>
          <p:nvPr/>
        </p:nvSpPr>
        <p:spPr bwMode="auto">
          <a:xfrm>
            <a:off x="5157360" y="6995205"/>
            <a:ext cx="1512000" cy="184150"/>
          </a:xfrm>
          <a:prstGeom prst="rect">
            <a:avLst/>
          </a:prstGeom>
          <a:noFill/>
          <a:ln w="9525">
            <a:noFill/>
            <a:miter lim="800000"/>
            <a:headEnd/>
            <a:tailEnd/>
          </a:ln>
          <a:effectLst/>
        </p:spPr>
        <p:txBody>
          <a:bodyPr wrap="square">
            <a:spAutoFit/>
          </a:bodyPr>
          <a:lstStyle/>
          <a:p>
            <a:pPr algn="ctr" eaLnBrk="0" hangingPunct="0"/>
            <a:r>
              <a:rPr lang="es-ES_tradnl" sz="600" b="1" dirty="0"/>
              <a:t>Otro</a:t>
            </a:r>
          </a:p>
        </p:txBody>
      </p:sp>
      <p:sp>
        <p:nvSpPr>
          <p:cNvPr id="190" name="Line 817">
            <a:extLst>
              <a:ext uri="{FF2B5EF4-FFF2-40B4-BE49-F238E27FC236}">
                <a16:creationId xmlns:a16="http://schemas.microsoft.com/office/drawing/2014/main" id="{15021FF8-8B56-4481-89E7-72DDEEF3E24D}"/>
              </a:ext>
            </a:extLst>
          </p:cNvPr>
          <p:cNvSpPr>
            <a:spLocks noChangeShapeType="1"/>
          </p:cNvSpPr>
          <p:nvPr/>
        </p:nvSpPr>
        <p:spPr bwMode="auto">
          <a:xfrm>
            <a:off x="3529642" y="6980138"/>
            <a:ext cx="1512000" cy="0"/>
          </a:xfrm>
          <a:prstGeom prst="line">
            <a:avLst/>
          </a:prstGeom>
          <a:noFill/>
          <a:ln w="9525">
            <a:solidFill>
              <a:schemeClr val="tx1"/>
            </a:solidFill>
            <a:round/>
            <a:headEnd/>
            <a:tailEnd/>
          </a:ln>
          <a:effectLst/>
        </p:spPr>
        <p:txBody>
          <a:bodyPr wrap="none" anchor="ctr"/>
          <a:lstStyle/>
          <a:p>
            <a:endParaRPr lang="es-CO"/>
          </a:p>
        </p:txBody>
      </p:sp>
      <p:sp>
        <p:nvSpPr>
          <p:cNvPr id="191" name="Line 756">
            <a:extLst>
              <a:ext uri="{FF2B5EF4-FFF2-40B4-BE49-F238E27FC236}">
                <a16:creationId xmlns:a16="http://schemas.microsoft.com/office/drawing/2014/main" id="{0F1CF1E6-F73F-468B-93F3-C6D8B3512C73}"/>
              </a:ext>
            </a:extLst>
          </p:cNvPr>
          <p:cNvSpPr>
            <a:spLocks noChangeShapeType="1"/>
          </p:cNvSpPr>
          <p:nvPr/>
        </p:nvSpPr>
        <p:spPr bwMode="auto">
          <a:xfrm>
            <a:off x="3502654" y="3667770"/>
            <a:ext cx="3223543" cy="0"/>
          </a:xfrm>
          <a:prstGeom prst="line">
            <a:avLst/>
          </a:prstGeom>
          <a:noFill/>
          <a:ln w="9525">
            <a:solidFill>
              <a:schemeClr val="tx1"/>
            </a:solidFill>
            <a:round/>
            <a:headEnd/>
            <a:tailEnd/>
          </a:ln>
          <a:effectLst/>
        </p:spPr>
        <p:txBody>
          <a:bodyPr/>
          <a:lstStyle/>
          <a:p>
            <a:endParaRPr lang="es-CO"/>
          </a:p>
        </p:txBody>
      </p:sp>
      <p:sp>
        <p:nvSpPr>
          <p:cNvPr id="192" name="Line 69">
            <a:extLst>
              <a:ext uri="{FF2B5EF4-FFF2-40B4-BE49-F238E27FC236}">
                <a16:creationId xmlns:a16="http://schemas.microsoft.com/office/drawing/2014/main" id="{DF095B14-5743-4381-BD0B-7BC08C735763}"/>
              </a:ext>
            </a:extLst>
          </p:cNvPr>
          <p:cNvSpPr>
            <a:spLocks noChangeShapeType="1"/>
          </p:cNvSpPr>
          <p:nvPr/>
        </p:nvSpPr>
        <p:spPr bwMode="auto">
          <a:xfrm>
            <a:off x="4375779" y="8512278"/>
            <a:ext cx="2279650" cy="0"/>
          </a:xfrm>
          <a:prstGeom prst="line">
            <a:avLst/>
          </a:prstGeom>
          <a:noFill/>
          <a:ln w="9525">
            <a:solidFill>
              <a:schemeClr val="tx1"/>
            </a:solidFill>
            <a:round/>
            <a:headEnd/>
            <a:tailEnd/>
          </a:ln>
          <a:effectLst/>
        </p:spPr>
        <p:txBody>
          <a:bodyPr wrap="none" anchor="ctr"/>
          <a:lstStyle/>
          <a:p>
            <a:endParaRPr lang="es-CO"/>
          </a:p>
        </p:txBody>
      </p:sp>
      <p:sp>
        <p:nvSpPr>
          <p:cNvPr id="193" name="Text Box 68">
            <a:extLst>
              <a:ext uri="{FF2B5EF4-FFF2-40B4-BE49-F238E27FC236}">
                <a16:creationId xmlns:a16="http://schemas.microsoft.com/office/drawing/2014/main" id="{9C9B5FB8-D583-4581-B20E-7D82305CA77B}"/>
              </a:ext>
            </a:extLst>
          </p:cNvPr>
          <p:cNvSpPr txBox="1">
            <a:spLocks noChangeArrowheads="1"/>
          </p:cNvSpPr>
          <p:nvPr/>
        </p:nvSpPr>
        <p:spPr bwMode="auto">
          <a:xfrm>
            <a:off x="3419038" y="8368262"/>
            <a:ext cx="1075010" cy="219418"/>
          </a:xfrm>
          <a:prstGeom prst="rect">
            <a:avLst/>
          </a:prstGeom>
          <a:noFill/>
          <a:ln w="9525">
            <a:noFill/>
            <a:miter lim="800000"/>
            <a:headEnd/>
            <a:tailEnd/>
          </a:ln>
          <a:effectLst/>
        </p:spPr>
        <p:txBody>
          <a:bodyPr wrap="square">
            <a:spAutoFit/>
          </a:bodyPr>
          <a:lstStyle/>
          <a:p>
            <a:pPr algn="ctr" eaLnBrk="0" hangingPunct="0"/>
            <a:r>
              <a:rPr lang="es-ES_tradnl" sz="800" b="1" dirty="0"/>
              <a:t>Observaciones: </a:t>
            </a:r>
          </a:p>
        </p:txBody>
      </p:sp>
      <p:sp>
        <p:nvSpPr>
          <p:cNvPr id="194" name="Line 69">
            <a:extLst>
              <a:ext uri="{FF2B5EF4-FFF2-40B4-BE49-F238E27FC236}">
                <a16:creationId xmlns:a16="http://schemas.microsoft.com/office/drawing/2014/main" id="{BEE06F42-2AF8-46B4-9F72-4C90836016E0}"/>
              </a:ext>
            </a:extLst>
          </p:cNvPr>
          <p:cNvSpPr>
            <a:spLocks noChangeShapeType="1"/>
          </p:cNvSpPr>
          <p:nvPr/>
        </p:nvSpPr>
        <p:spPr bwMode="auto">
          <a:xfrm>
            <a:off x="3492174" y="8748464"/>
            <a:ext cx="3175954" cy="0"/>
          </a:xfrm>
          <a:prstGeom prst="line">
            <a:avLst/>
          </a:prstGeom>
          <a:noFill/>
          <a:ln w="9525">
            <a:solidFill>
              <a:schemeClr val="tx1"/>
            </a:solidFill>
            <a:round/>
            <a:headEnd/>
            <a:tailEnd/>
          </a:ln>
          <a:effectLst/>
        </p:spPr>
        <p:txBody>
          <a:bodyPr wrap="none" anchor="ctr"/>
          <a:lstStyle/>
          <a:p>
            <a:endParaRPr lang="es-CO"/>
          </a:p>
        </p:txBody>
      </p:sp>
      <p:sp>
        <p:nvSpPr>
          <p:cNvPr id="195" name="Rectangle 479">
            <a:extLst>
              <a:ext uri="{FF2B5EF4-FFF2-40B4-BE49-F238E27FC236}">
                <a16:creationId xmlns:a16="http://schemas.microsoft.com/office/drawing/2014/main" id="{D612C411-0449-4526-8CC3-AAEEF107ACD0}"/>
              </a:ext>
            </a:extLst>
          </p:cNvPr>
          <p:cNvSpPr>
            <a:spLocks noChangeArrowheads="1"/>
          </p:cNvSpPr>
          <p:nvPr/>
        </p:nvSpPr>
        <p:spPr bwMode="auto">
          <a:xfrm>
            <a:off x="3441312" y="4698265"/>
            <a:ext cx="3429000" cy="214313"/>
          </a:xfrm>
          <a:prstGeom prst="rect">
            <a:avLst/>
          </a:prstGeom>
          <a:noFill/>
          <a:ln w="9525">
            <a:noFill/>
            <a:miter lim="800000"/>
            <a:headEnd/>
            <a:tailEnd/>
          </a:ln>
        </p:spPr>
        <p:txBody>
          <a:bodyPr lIns="92075" tIns="46038" rIns="92075" bIns="46038">
            <a:spAutoFit/>
          </a:bodyPr>
          <a:lstStyle/>
          <a:p>
            <a:pPr algn="ctr" eaLnBrk="0" hangingPunct="0"/>
            <a:r>
              <a:rPr lang="es-ES_tradnl" sz="800" b="1" dirty="0">
                <a:latin typeface="Arial" charset="0"/>
              </a:rPr>
              <a:t>Nombre y Firma del Emisor Contratista:</a:t>
            </a:r>
          </a:p>
        </p:txBody>
      </p:sp>
      <p:sp>
        <p:nvSpPr>
          <p:cNvPr id="196" name="Line 489">
            <a:extLst>
              <a:ext uri="{FF2B5EF4-FFF2-40B4-BE49-F238E27FC236}">
                <a16:creationId xmlns:a16="http://schemas.microsoft.com/office/drawing/2014/main" id="{21AA1B21-CDB9-4ACF-97F3-0A28D3E126B3}"/>
              </a:ext>
            </a:extLst>
          </p:cNvPr>
          <p:cNvSpPr>
            <a:spLocks noChangeShapeType="1"/>
          </p:cNvSpPr>
          <p:nvPr/>
        </p:nvSpPr>
        <p:spPr bwMode="auto">
          <a:xfrm>
            <a:off x="3512750" y="4696554"/>
            <a:ext cx="3241675" cy="0"/>
          </a:xfrm>
          <a:prstGeom prst="line">
            <a:avLst/>
          </a:prstGeom>
          <a:noFill/>
          <a:ln w="28575" cap="sq">
            <a:solidFill>
              <a:schemeClr val="tx1"/>
            </a:solidFill>
            <a:round/>
            <a:headEnd type="none" w="sm" len="sm"/>
            <a:tailEnd type="none" w="sm" len="sm"/>
          </a:ln>
        </p:spPr>
        <p:txBody>
          <a:bodyPr/>
          <a:lstStyle/>
          <a:p>
            <a:endParaRPr lang="es-CO"/>
          </a:p>
        </p:txBody>
      </p:sp>
      <p:sp>
        <p:nvSpPr>
          <p:cNvPr id="198" name="Line 69">
            <a:extLst>
              <a:ext uri="{FF2B5EF4-FFF2-40B4-BE49-F238E27FC236}">
                <a16:creationId xmlns:a16="http://schemas.microsoft.com/office/drawing/2014/main" id="{DCC9180C-4381-47FF-AB13-F0547937C2EB}"/>
              </a:ext>
            </a:extLst>
          </p:cNvPr>
          <p:cNvSpPr>
            <a:spLocks noChangeShapeType="1"/>
          </p:cNvSpPr>
          <p:nvPr/>
        </p:nvSpPr>
        <p:spPr bwMode="auto">
          <a:xfrm>
            <a:off x="3501008" y="8964488"/>
            <a:ext cx="3175954" cy="0"/>
          </a:xfrm>
          <a:prstGeom prst="line">
            <a:avLst/>
          </a:prstGeom>
          <a:noFill/>
          <a:ln w="9525">
            <a:solidFill>
              <a:schemeClr val="tx1"/>
            </a:solidFill>
            <a:round/>
            <a:headEnd/>
            <a:tailEnd/>
          </a:ln>
          <a:effectLst/>
        </p:spPr>
        <p:txBody>
          <a:bodyPr wrap="none" anchor="ctr"/>
          <a:lstStyle/>
          <a:p>
            <a:endParaRPr lang="es-CO"/>
          </a:p>
        </p:txBody>
      </p:sp>
      <p:sp>
        <p:nvSpPr>
          <p:cNvPr id="199" name="Line 470">
            <a:extLst>
              <a:ext uri="{FF2B5EF4-FFF2-40B4-BE49-F238E27FC236}">
                <a16:creationId xmlns:a16="http://schemas.microsoft.com/office/drawing/2014/main" id="{A1F8E68C-C145-4504-AF4D-2AEAC76294F6}"/>
              </a:ext>
            </a:extLst>
          </p:cNvPr>
          <p:cNvSpPr>
            <a:spLocks noChangeShapeType="1"/>
          </p:cNvSpPr>
          <p:nvPr/>
        </p:nvSpPr>
        <p:spPr bwMode="auto">
          <a:xfrm>
            <a:off x="5157360" y="6616307"/>
            <a:ext cx="1512000" cy="0"/>
          </a:xfrm>
          <a:prstGeom prst="line">
            <a:avLst/>
          </a:prstGeom>
          <a:noFill/>
          <a:ln w="9525">
            <a:solidFill>
              <a:schemeClr val="tx1"/>
            </a:solidFill>
            <a:round/>
            <a:headEnd/>
            <a:tailEnd/>
          </a:ln>
          <a:effectLst/>
        </p:spPr>
        <p:txBody>
          <a:bodyPr wrap="none" anchor="ctr"/>
          <a:lstStyle/>
          <a:p>
            <a:endParaRPr lang="es-CO"/>
          </a:p>
        </p:txBody>
      </p:sp>
      <p:sp>
        <p:nvSpPr>
          <p:cNvPr id="200" name="Line 817">
            <a:extLst>
              <a:ext uri="{FF2B5EF4-FFF2-40B4-BE49-F238E27FC236}">
                <a16:creationId xmlns:a16="http://schemas.microsoft.com/office/drawing/2014/main" id="{7A264FB8-9DE5-4818-87EA-F68BFABF141B}"/>
              </a:ext>
            </a:extLst>
          </p:cNvPr>
          <p:cNvSpPr>
            <a:spLocks noChangeShapeType="1"/>
          </p:cNvSpPr>
          <p:nvPr/>
        </p:nvSpPr>
        <p:spPr bwMode="auto">
          <a:xfrm>
            <a:off x="3521354" y="6626943"/>
            <a:ext cx="1512000" cy="0"/>
          </a:xfrm>
          <a:prstGeom prst="line">
            <a:avLst/>
          </a:prstGeom>
          <a:noFill/>
          <a:ln w="9525">
            <a:solidFill>
              <a:schemeClr val="tx1"/>
            </a:solidFill>
            <a:round/>
            <a:headEnd/>
            <a:tailEnd/>
          </a:ln>
          <a:effectLst/>
        </p:spPr>
        <p:txBody>
          <a:bodyPr wrap="none" anchor="ctr"/>
          <a:lstStyle/>
          <a:p>
            <a:endParaRPr lang="es-CO"/>
          </a:p>
        </p:txBody>
      </p:sp>
      <p:sp>
        <p:nvSpPr>
          <p:cNvPr id="201" name="Line 470">
            <a:extLst>
              <a:ext uri="{FF2B5EF4-FFF2-40B4-BE49-F238E27FC236}">
                <a16:creationId xmlns:a16="http://schemas.microsoft.com/office/drawing/2014/main" id="{8D742D56-55B3-4D52-BBC0-6311C7C345EE}"/>
              </a:ext>
            </a:extLst>
          </p:cNvPr>
          <p:cNvSpPr>
            <a:spLocks noChangeShapeType="1"/>
          </p:cNvSpPr>
          <p:nvPr/>
        </p:nvSpPr>
        <p:spPr bwMode="auto">
          <a:xfrm>
            <a:off x="5157360" y="6228184"/>
            <a:ext cx="1512000" cy="0"/>
          </a:xfrm>
          <a:prstGeom prst="line">
            <a:avLst/>
          </a:prstGeom>
          <a:noFill/>
          <a:ln w="9525">
            <a:solidFill>
              <a:schemeClr val="tx1"/>
            </a:solidFill>
            <a:round/>
            <a:headEnd/>
            <a:tailEnd/>
          </a:ln>
          <a:effectLst/>
        </p:spPr>
        <p:txBody>
          <a:bodyPr wrap="none" anchor="ctr"/>
          <a:lstStyle/>
          <a:p>
            <a:endParaRPr lang="es-CO"/>
          </a:p>
        </p:txBody>
      </p:sp>
      <p:sp>
        <p:nvSpPr>
          <p:cNvPr id="202" name="Line 817">
            <a:extLst>
              <a:ext uri="{FF2B5EF4-FFF2-40B4-BE49-F238E27FC236}">
                <a16:creationId xmlns:a16="http://schemas.microsoft.com/office/drawing/2014/main" id="{E4695F0B-B15C-4081-84EE-5C81AAC7035D}"/>
              </a:ext>
            </a:extLst>
          </p:cNvPr>
          <p:cNvSpPr>
            <a:spLocks noChangeShapeType="1"/>
          </p:cNvSpPr>
          <p:nvPr/>
        </p:nvSpPr>
        <p:spPr bwMode="auto">
          <a:xfrm>
            <a:off x="3512750" y="6228184"/>
            <a:ext cx="1512000" cy="0"/>
          </a:xfrm>
          <a:prstGeom prst="line">
            <a:avLst/>
          </a:prstGeom>
          <a:noFill/>
          <a:ln w="9525">
            <a:solidFill>
              <a:schemeClr val="tx1"/>
            </a:solidFill>
            <a:round/>
            <a:headEnd/>
            <a:tailEnd/>
          </a:ln>
          <a:effectLst/>
        </p:spPr>
        <p:txBody>
          <a:bodyPr wrap="none" anchor="ctr"/>
          <a:lstStyle/>
          <a:p>
            <a:endParaRPr lang="es-CO"/>
          </a:p>
        </p:txBody>
      </p:sp>
      <p:sp>
        <p:nvSpPr>
          <p:cNvPr id="203" name="Text Box 65">
            <a:extLst>
              <a:ext uri="{FF2B5EF4-FFF2-40B4-BE49-F238E27FC236}">
                <a16:creationId xmlns:a16="http://schemas.microsoft.com/office/drawing/2014/main" id="{ED283AD7-7F7C-4D5F-B4AA-5D026B8A4242}"/>
              </a:ext>
            </a:extLst>
          </p:cNvPr>
          <p:cNvSpPr txBox="1">
            <a:spLocks noChangeArrowheads="1"/>
          </p:cNvSpPr>
          <p:nvPr/>
        </p:nvSpPr>
        <p:spPr bwMode="auto">
          <a:xfrm>
            <a:off x="3473624" y="7308884"/>
            <a:ext cx="3173920" cy="215444"/>
          </a:xfrm>
          <a:prstGeom prst="rect">
            <a:avLst/>
          </a:prstGeom>
          <a:noFill/>
          <a:ln w="9525">
            <a:noFill/>
            <a:miter lim="800000"/>
            <a:headEnd/>
            <a:tailEnd/>
          </a:ln>
          <a:effectLst/>
        </p:spPr>
        <p:txBody>
          <a:bodyPr wrap="square">
            <a:spAutoFit/>
          </a:bodyPr>
          <a:lstStyle/>
          <a:p>
            <a:pPr algn="ctr" eaLnBrk="0" hangingPunct="0"/>
            <a:r>
              <a:rPr lang="es-ES_tradnl" sz="800" b="1" dirty="0"/>
              <a:t>         Nombre y Firma Responsable Contratista</a:t>
            </a:r>
          </a:p>
        </p:txBody>
      </p:sp>
      <p:sp>
        <p:nvSpPr>
          <p:cNvPr id="204" name="Line 66">
            <a:extLst>
              <a:ext uri="{FF2B5EF4-FFF2-40B4-BE49-F238E27FC236}">
                <a16:creationId xmlns:a16="http://schemas.microsoft.com/office/drawing/2014/main" id="{37EDB5A7-E689-4B8F-8F3A-7C813FE9E5D0}"/>
              </a:ext>
            </a:extLst>
          </p:cNvPr>
          <p:cNvSpPr>
            <a:spLocks noChangeShapeType="1"/>
          </p:cNvSpPr>
          <p:nvPr/>
        </p:nvSpPr>
        <p:spPr bwMode="auto">
          <a:xfrm>
            <a:off x="3484287" y="7308884"/>
            <a:ext cx="3175955" cy="0"/>
          </a:xfrm>
          <a:prstGeom prst="line">
            <a:avLst/>
          </a:prstGeom>
          <a:noFill/>
          <a:ln w="9525">
            <a:solidFill>
              <a:schemeClr val="tx1"/>
            </a:solidFill>
            <a:round/>
            <a:headEnd/>
            <a:tailEnd/>
          </a:ln>
          <a:effectLst/>
        </p:spPr>
        <p:txBody>
          <a:bodyPr wrap="none" anchor="ctr"/>
          <a:lstStyle/>
          <a:p>
            <a:endParaRPr lang="es-CO"/>
          </a:p>
        </p:txBody>
      </p:sp>
      <p:sp>
        <p:nvSpPr>
          <p:cNvPr id="64" name="Rectangle 3">
            <a:extLst>
              <a:ext uri="{FF2B5EF4-FFF2-40B4-BE49-F238E27FC236}">
                <a16:creationId xmlns:a16="http://schemas.microsoft.com/office/drawing/2014/main" id="{EA5418E1-D350-FE43-8D45-AEEA0443F990}"/>
              </a:ext>
            </a:extLst>
          </p:cNvPr>
          <p:cNvSpPr/>
          <p:nvPr/>
        </p:nvSpPr>
        <p:spPr>
          <a:xfrm>
            <a:off x="44624" y="8995846"/>
            <a:ext cx="3429000" cy="184666"/>
          </a:xfrm>
          <a:prstGeom prst="rect">
            <a:avLst/>
          </a:prstGeom>
        </p:spPr>
        <p:txBody>
          <a:bodyPr>
            <a:spAutoFit/>
          </a:bodyPr>
          <a:lstStyle/>
          <a:p>
            <a:pPr algn="ctr"/>
            <a:r>
              <a:rPr lang="es-ES" sz="600" b="1" dirty="0"/>
              <a:t>ESTE PERMISO QUEDA CANCELADO AL DARSE LA ORDEN DE EVACUACIÓN</a:t>
            </a:r>
            <a:endParaRPr lang="en-US" sz="600" b="1" dirty="0"/>
          </a:p>
        </p:txBody>
      </p:sp>
      <p:sp>
        <p:nvSpPr>
          <p:cNvPr id="65" name="Rectangle 820">
            <a:extLst>
              <a:ext uri="{FF2B5EF4-FFF2-40B4-BE49-F238E27FC236}">
                <a16:creationId xmlns:a16="http://schemas.microsoft.com/office/drawing/2014/main" id="{1FAF0633-6151-0D45-A35B-66252C5FBDBB}"/>
              </a:ext>
            </a:extLst>
          </p:cNvPr>
          <p:cNvSpPr>
            <a:spLocks noChangeArrowheads="1"/>
          </p:cNvSpPr>
          <p:nvPr/>
        </p:nvSpPr>
        <p:spPr bwMode="auto">
          <a:xfrm>
            <a:off x="5301208" y="56982"/>
            <a:ext cx="1431107" cy="338554"/>
          </a:xfrm>
          <a:prstGeom prst="rect">
            <a:avLst/>
          </a:prstGeom>
          <a:noFill/>
          <a:ln w="12700">
            <a:solidFill>
              <a:schemeClr val="tx1"/>
            </a:solidFill>
            <a:miter lim="800000"/>
            <a:headEnd type="none" w="sm" len="sm"/>
            <a:tailEnd type="none" w="sm" len="sm"/>
          </a:ln>
          <a:effectLst/>
        </p:spPr>
        <p:txBody>
          <a:bodyPr wrap="square">
            <a:spAutoFit/>
          </a:bodyPr>
          <a:lstStyle/>
          <a:p>
            <a:pPr algn="ctr"/>
            <a:r>
              <a:rPr lang="es-ES" sz="800" b="1" dirty="0">
                <a:latin typeface="Arial Unicode MS" pitchFamily="34" charset="-128"/>
              </a:rPr>
              <a:t>EMPRESA CONTRATISTA</a:t>
            </a:r>
          </a:p>
          <a:p>
            <a:pPr algn="ctr"/>
            <a:r>
              <a:rPr lang="es-ES" sz="800" b="1" dirty="0">
                <a:latin typeface="Arial Unicode MS" pitchFamily="34" charset="-128"/>
              </a:rPr>
              <a:t>________________________</a:t>
            </a:r>
          </a:p>
        </p:txBody>
      </p:sp>
    </p:spTree>
    <p:extLst>
      <p:ext uri="{BB962C8B-B14F-4D97-AF65-F5344CB8AC3E}">
        <p14:creationId xmlns:p14="http://schemas.microsoft.com/office/powerpoint/2010/main" val="3473887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3"/>
          <p:cNvSpPr>
            <a:spLocks noChangeShapeType="1"/>
          </p:cNvSpPr>
          <p:nvPr/>
        </p:nvSpPr>
        <p:spPr bwMode="auto">
          <a:xfrm>
            <a:off x="3429000" y="1588"/>
            <a:ext cx="0" cy="9142412"/>
          </a:xfrm>
          <a:prstGeom prst="line">
            <a:avLst/>
          </a:prstGeom>
          <a:noFill/>
          <a:ln w="28575">
            <a:solidFill>
              <a:schemeClr val="tx1"/>
            </a:solidFill>
            <a:round/>
            <a:headEnd type="none" w="sm" len="sm"/>
            <a:tailEnd type="none" w="sm" len="sm"/>
          </a:ln>
        </p:spPr>
        <p:txBody>
          <a:bodyPr wrap="none" anchor="ctr"/>
          <a:lstStyle/>
          <a:p>
            <a:endParaRPr lang="es-CO"/>
          </a:p>
        </p:txBody>
      </p:sp>
      <p:sp>
        <p:nvSpPr>
          <p:cNvPr id="2057" name="Line 67"/>
          <p:cNvSpPr>
            <a:spLocks noChangeShapeType="1"/>
          </p:cNvSpPr>
          <p:nvPr/>
        </p:nvSpPr>
        <p:spPr bwMode="auto">
          <a:xfrm>
            <a:off x="6858000" y="1588"/>
            <a:ext cx="0" cy="9142412"/>
          </a:xfrm>
          <a:prstGeom prst="line">
            <a:avLst/>
          </a:prstGeom>
          <a:noFill/>
          <a:ln w="12700">
            <a:solidFill>
              <a:schemeClr val="tx1"/>
            </a:solidFill>
            <a:round/>
            <a:headEnd type="none" w="sm" len="sm"/>
            <a:tailEnd type="none" w="sm" len="sm"/>
          </a:ln>
        </p:spPr>
        <p:txBody>
          <a:bodyPr wrap="none" anchor="ctr"/>
          <a:lstStyle/>
          <a:p>
            <a:endParaRPr lang="es-CO"/>
          </a:p>
        </p:txBody>
      </p:sp>
      <p:sp>
        <p:nvSpPr>
          <p:cNvPr id="2205" name="Rectangle 1051"/>
          <p:cNvSpPr>
            <a:spLocks noChangeArrowheads="1"/>
          </p:cNvSpPr>
          <p:nvPr/>
        </p:nvSpPr>
        <p:spPr bwMode="auto">
          <a:xfrm>
            <a:off x="3429000" y="8915526"/>
            <a:ext cx="3429000" cy="308419"/>
          </a:xfrm>
          <a:prstGeom prst="rect">
            <a:avLst/>
          </a:prstGeom>
          <a:noFill/>
          <a:ln w="9525">
            <a:noFill/>
            <a:miter lim="800000"/>
            <a:headEnd/>
            <a:tailEnd/>
          </a:ln>
        </p:spPr>
        <p:txBody>
          <a:bodyPr lIns="92075" tIns="46038" rIns="92075" bIns="46038">
            <a:spAutoFit/>
          </a:bodyPr>
          <a:lstStyle/>
          <a:p>
            <a:pPr algn="ctr" eaLnBrk="0" hangingPunct="0"/>
            <a:r>
              <a:rPr lang="es-ES_tradnl" sz="700" b="1" dirty="0">
                <a:latin typeface="Arial" charset="0"/>
              </a:rPr>
              <a:t>ESTE PERMISO QUEDA CANCELADO AL ESCUCHARSE LA ALARMA DE EMERGENCIAS DE LA COMPAÑÍA</a:t>
            </a:r>
          </a:p>
        </p:txBody>
      </p:sp>
      <p:graphicFrame>
        <p:nvGraphicFramePr>
          <p:cNvPr id="2" name="Table 1"/>
          <p:cNvGraphicFramePr>
            <a:graphicFrameLocks noGrp="1"/>
          </p:cNvGraphicFramePr>
          <p:nvPr>
            <p:extLst>
              <p:ext uri="{D42A27DB-BD31-4B8C-83A1-F6EECF244321}">
                <p14:modId xmlns:p14="http://schemas.microsoft.com/office/powerpoint/2010/main" val="4196404416"/>
              </p:ext>
            </p:extLst>
          </p:nvPr>
        </p:nvGraphicFramePr>
        <p:xfrm>
          <a:off x="1" y="1588"/>
          <a:ext cx="3429000" cy="2967211"/>
        </p:xfrm>
        <a:graphic>
          <a:graphicData uri="http://schemas.openxmlformats.org/drawingml/2006/table">
            <a:tbl>
              <a:tblPr>
                <a:tableStyleId>{5940675A-B579-460E-94D1-54222C63F5DA}</a:tableStyleId>
              </a:tblPr>
              <a:tblGrid>
                <a:gridCol w="2191146">
                  <a:extLst>
                    <a:ext uri="{9D8B030D-6E8A-4147-A177-3AD203B41FA5}">
                      <a16:colId xmlns:a16="http://schemas.microsoft.com/office/drawing/2014/main" val="20000"/>
                    </a:ext>
                  </a:extLst>
                </a:gridCol>
                <a:gridCol w="206309">
                  <a:extLst>
                    <a:ext uri="{9D8B030D-6E8A-4147-A177-3AD203B41FA5}">
                      <a16:colId xmlns:a16="http://schemas.microsoft.com/office/drawing/2014/main" val="20001"/>
                    </a:ext>
                  </a:extLst>
                </a:gridCol>
                <a:gridCol w="206309">
                  <a:extLst>
                    <a:ext uri="{9D8B030D-6E8A-4147-A177-3AD203B41FA5}">
                      <a16:colId xmlns:a16="http://schemas.microsoft.com/office/drawing/2014/main" val="20002"/>
                    </a:ext>
                  </a:extLst>
                </a:gridCol>
                <a:gridCol w="206309">
                  <a:extLst>
                    <a:ext uri="{9D8B030D-6E8A-4147-A177-3AD203B41FA5}">
                      <a16:colId xmlns:a16="http://schemas.microsoft.com/office/drawing/2014/main" val="20003"/>
                    </a:ext>
                  </a:extLst>
                </a:gridCol>
                <a:gridCol w="206309">
                  <a:extLst>
                    <a:ext uri="{9D8B030D-6E8A-4147-A177-3AD203B41FA5}">
                      <a16:colId xmlns:a16="http://schemas.microsoft.com/office/drawing/2014/main" val="20004"/>
                    </a:ext>
                  </a:extLst>
                </a:gridCol>
                <a:gridCol w="206309">
                  <a:extLst>
                    <a:ext uri="{9D8B030D-6E8A-4147-A177-3AD203B41FA5}">
                      <a16:colId xmlns:a16="http://schemas.microsoft.com/office/drawing/2014/main" val="20005"/>
                    </a:ext>
                  </a:extLst>
                </a:gridCol>
                <a:gridCol w="206309">
                  <a:extLst>
                    <a:ext uri="{9D8B030D-6E8A-4147-A177-3AD203B41FA5}">
                      <a16:colId xmlns:a16="http://schemas.microsoft.com/office/drawing/2014/main" val="20006"/>
                    </a:ext>
                  </a:extLst>
                </a:gridCol>
              </a:tblGrid>
              <a:tr h="190500">
                <a:tc gridSpan="7">
                  <a:txBody>
                    <a:bodyPr/>
                    <a:lstStyle/>
                    <a:p>
                      <a:pPr algn="ctr" fontAlgn="ctr"/>
                      <a:r>
                        <a:rPr lang="en-US" sz="800" u="none" strike="noStrike" dirty="0">
                          <a:effectLst/>
                        </a:rPr>
                        <a:t>PRE-USO ESLINGAS</a:t>
                      </a:r>
                      <a:endParaRPr lang="en-US" sz="800" b="1"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0500">
                <a:tc>
                  <a:txBody>
                    <a:bodyPr/>
                    <a:lstStyle/>
                    <a:p>
                      <a:pPr algn="ctr" fontAlgn="ctr"/>
                      <a:r>
                        <a:rPr lang="pt-BR" sz="800" u="none" strike="noStrike">
                          <a:effectLst/>
                        </a:rPr>
                        <a:t>No. de Eslinga o cadena:</a:t>
                      </a:r>
                      <a:endParaRPr lang="pt-BR" sz="800" b="1" i="0" u="none" strike="noStrike">
                        <a:solidFill>
                          <a:srgbClr val="000000"/>
                        </a:solidFill>
                        <a:effectLst/>
                        <a:latin typeface="Calibri"/>
                      </a:endParaRPr>
                    </a:p>
                  </a:txBody>
                  <a:tcPr marL="9525" marR="9525" marT="9525" marB="0" anchor="ctr"/>
                </a:tc>
                <a:tc gridSpan="3">
                  <a:txBody>
                    <a:bodyPr/>
                    <a:lstStyle/>
                    <a:p>
                      <a:pPr algn="l" fontAlgn="ctr"/>
                      <a:r>
                        <a:rPr lang="en-US" sz="800" u="none" strike="noStrike">
                          <a:effectLst/>
                        </a:rPr>
                        <a:t>No. </a:t>
                      </a:r>
                      <a:endParaRPr lang="en-US" sz="800" b="1" i="0" u="none" strike="noStrike">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gridSpan="3">
                  <a:txBody>
                    <a:bodyPr/>
                    <a:lstStyle/>
                    <a:p>
                      <a:pPr algn="l" fontAlgn="ctr"/>
                      <a:r>
                        <a:rPr lang="en-US" sz="800" u="none" strike="noStrike">
                          <a:effectLst/>
                        </a:rPr>
                        <a:t>No. </a:t>
                      </a:r>
                      <a:endParaRPr lang="en-US" sz="800" b="1" i="0" u="none" strike="noStrike">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90500">
                <a:tc>
                  <a:txBody>
                    <a:bodyPr/>
                    <a:lstStyle/>
                    <a:p>
                      <a:pPr algn="ctr" fontAlgn="ctr"/>
                      <a:r>
                        <a:rPr lang="en-US" sz="800" u="none" strike="noStrike">
                          <a:effectLst/>
                        </a:rPr>
                        <a:t>Parámetro de revisión</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SI</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NA</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SI</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NA</a:t>
                      </a:r>
                      <a:endParaRPr lang="en-US" sz="800" b="1"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285750">
                <a:tc>
                  <a:txBody>
                    <a:bodyPr/>
                    <a:lstStyle/>
                    <a:p>
                      <a:pPr algn="l" fontAlgn="ctr"/>
                      <a:r>
                        <a:rPr lang="es-ES" sz="800" u="none" strike="noStrike" dirty="0">
                          <a:effectLst/>
                        </a:rPr>
                        <a:t>Se almacenan en lugar seco, ventilado y libre de atmósferas corrosivas o polvorientas</a:t>
                      </a:r>
                      <a:endParaRPr lang="es-E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328786">
                <a:tc>
                  <a:txBody>
                    <a:bodyPr/>
                    <a:lstStyle/>
                    <a:p>
                      <a:pPr algn="l" fontAlgn="ctr"/>
                      <a:r>
                        <a:rPr lang="es-ES" sz="800" u="none" strike="noStrike" dirty="0">
                          <a:effectLst/>
                        </a:rPr>
                        <a:t>Se evita contacto directo con el suelo, bordes filosos, luz solar y temperatura elevada</a:t>
                      </a:r>
                      <a:endParaRPr lang="es-E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190500">
                <a:tc>
                  <a:txBody>
                    <a:bodyPr/>
                    <a:lstStyle/>
                    <a:p>
                      <a:pPr algn="l" fontAlgn="ctr"/>
                      <a:r>
                        <a:rPr lang="en-US" sz="800" u="none" strike="noStrike" dirty="0" err="1">
                          <a:effectLst/>
                        </a:rPr>
                        <a:t>Libres</a:t>
                      </a:r>
                      <a:r>
                        <a:rPr lang="en-US" sz="800" u="none" strike="noStrike" dirty="0">
                          <a:effectLst/>
                        </a:rPr>
                        <a:t> de </a:t>
                      </a:r>
                      <a:r>
                        <a:rPr lang="en-US" sz="800" u="none" strike="noStrike" dirty="0" err="1">
                          <a:effectLst/>
                        </a:rPr>
                        <a:t>roturas</a:t>
                      </a:r>
                      <a:r>
                        <a:rPr lang="en-US" sz="800" u="none" strike="noStrike" dirty="0">
                          <a:effectLst/>
                        </a:rPr>
                        <a:t> </a:t>
                      </a:r>
                      <a:r>
                        <a:rPr lang="en-US" sz="800" u="none" strike="noStrike" dirty="0" err="1">
                          <a:effectLst/>
                        </a:rPr>
                        <a:t>visibles</a:t>
                      </a:r>
                      <a:r>
                        <a:rPr lang="en-US" sz="800" u="none" strike="noStrike" dirty="0">
                          <a:effectLst/>
                        </a:rPr>
                        <a:t>, </a:t>
                      </a:r>
                      <a:r>
                        <a:rPr lang="en-US" sz="800" u="none" strike="noStrike" dirty="0" err="1">
                          <a:effectLst/>
                        </a:rPr>
                        <a:t>grietas</a:t>
                      </a:r>
                      <a:r>
                        <a:rPr lang="en-US" sz="800" u="none" strike="noStrike" dirty="0">
                          <a:effectLst/>
                        </a:rPr>
                        <a:t>, </a:t>
                      </a:r>
                      <a:r>
                        <a:rPr lang="en-US" sz="800" u="none" strike="noStrike" dirty="0" err="1">
                          <a:effectLst/>
                        </a:rPr>
                        <a:t>deformaciones</a:t>
                      </a:r>
                      <a:r>
                        <a:rPr lang="en-US" sz="800" u="none" strike="noStrike" dirty="0">
                          <a:effectLst/>
                        </a:rPr>
                        <a:t>, </a:t>
                      </a:r>
                      <a:r>
                        <a:rPr lang="en-US" sz="800" u="none" strike="noStrike" dirty="0" err="1">
                          <a:effectLst/>
                        </a:rPr>
                        <a:t>aplastamientos</a:t>
                      </a:r>
                      <a:r>
                        <a:rPr lang="en-US" sz="800" u="none" strike="noStrike" baseline="0" dirty="0">
                          <a:effectLst/>
                        </a:rPr>
                        <a:t> o </a:t>
                      </a:r>
                      <a:r>
                        <a:rPr lang="en-US" sz="800" u="none" strike="noStrike" baseline="0" dirty="0" err="1">
                          <a:effectLst/>
                        </a:rPr>
                        <a:t>zonas</a:t>
                      </a:r>
                      <a:r>
                        <a:rPr lang="en-US" sz="800" u="none" strike="noStrike" baseline="0" dirty="0">
                          <a:effectLst/>
                        </a:rPr>
                        <a:t> </a:t>
                      </a:r>
                      <a:r>
                        <a:rPr lang="en-US" sz="800" u="none" strike="noStrike" baseline="0" dirty="0" err="1">
                          <a:effectLst/>
                        </a:rPr>
                        <a:t>aplanadas</a:t>
                      </a:r>
                      <a:r>
                        <a:rPr lang="en-US" sz="800" u="none" strike="noStrike" baseline="0" dirty="0">
                          <a:effectLst/>
                        </a:rPr>
                        <a:t> </a:t>
                      </a:r>
                      <a:r>
                        <a:rPr lang="en-US" sz="800" u="none" strike="noStrike" baseline="0" dirty="0" err="1">
                          <a:effectLst/>
                        </a:rPr>
                        <a:t>por</a:t>
                      </a:r>
                      <a:r>
                        <a:rPr lang="en-US" sz="800" u="none" strike="noStrike" baseline="0" dirty="0">
                          <a:effectLst/>
                        </a:rPr>
                        <a:t> </a:t>
                      </a:r>
                      <a:r>
                        <a:rPr lang="en-US" sz="800" u="none" strike="noStrike" baseline="0" dirty="0" err="1">
                          <a:effectLst/>
                        </a:rPr>
                        <a:t>desgaste</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285750">
                <a:tc>
                  <a:txBody>
                    <a:bodyPr/>
                    <a:lstStyle/>
                    <a:p>
                      <a:pPr algn="l" fontAlgn="ctr"/>
                      <a:r>
                        <a:rPr lang="es-ES" sz="800" u="none" strike="noStrike" dirty="0">
                          <a:effectLst/>
                        </a:rPr>
                        <a:t>Libre de tramos del 10% del largo del cable con disminución del diámetro</a:t>
                      </a:r>
                      <a:endParaRPr lang="es-E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190500">
                <a:tc>
                  <a:txBody>
                    <a:bodyPr/>
                    <a:lstStyle/>
                    <a:p>
                      <a:pPr algn="l" fontAlgn="ctr"/>
                      <a:r>
                        <a:rPr lang="es-ES" sz="800" u="none" strike="noStrike" dirty="0">
                          <a:effectLst/>
                        </a:rPr>
                        <a:t>Libre de puntos de picadura u oxidación</a:t>
                      </a:r>
                      <a:endParaRPr lang="es-E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7"/>
                  </a:ext>
                </a:extLst>
              </a:tr>
              <a:tr h="285750">
                <a:tc>
                  <a:txBody>
                    <a:bodyPr/>
                    <a:lstStyle/>
                    <a:p>
                      <a:pPr algn="l" fontAlgn="ctr"/>
                      <a:r>
                        <a:rPr lang="es-ES" sz="800" u="none" strike="noStrike" dirty="0">
                          <a:effectLst/>
                        </a:rPr>
                        <a:t>Libre de contaminación con sustancias químicas (ácidos, solventes, pinturas, aceites</a:t>
                      </a:r>
                      <a:endParaRPr lang="es-E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190500">
                <a:tc>
                  <a:txBody>
                    <a:bodyPr/>
                    <a:lstStyle/>
                    <a:p>
                      <a:pPr algn="l" fontAlgn="ctr"/>
                      <a:r>
                        <a:rPr lang="es-ES" sz="800" u="none" strike="noStrike">
                          <a:effectLst/>
                        </a:rPr>
                        <a:t>Libre de deslizamiento con respecto a los terminales</a:t>
                      </a:r>
                      <a:endParaRPr lang="es-E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190500">
                <a:tc>
                  <a:txBody>
                    <a:bodyPr/>
                    <a:lstStyle/>
                    <a:p>
                      <a:pPr algn="l" fontAlgn="ctr"/>
                      <a:r>
                        <a:rPr lang="en-US" sz="800" u="none" strike="noStrike">
                          <a:effectLst/>
                        </a:rPr>
                        <a:t>Tuercas ajustadas firmemente</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200025">
                <a:tc>
                  <a:txBody>
                    <a:bodyPr/>
                    <a:lstStyle/>
                    <a:p>
                      <a:pPr algn="ctr" fontAlgn="ctr"/>
                      <a:r>
                        <a:rPr lang="en-US" sz="800" u="none" strike="noStrike" dirty="0" err="1">
                          <a:effectLst/>
                        </a:rPr>
                        <a:t>Nombre</a:t>
                      </a:r>
                      <a:r>
                        <a:rPr lang="en-US" sz="800" u="none" strike="noStrike" dirty="0">
                          <a:effectLst/>
                        </a:rPr>
                        <a:t> y firma de inspector</a:t>
                      </a:r>
                      <a:endParaRPr lang="en-US" sz="800" b="1" i="0" u="none" strike="noStrike" dirty="0">
                        <a:solidFill>
                          <a:srgbClr val="000000"/>
                        </a:solidFill>
                        <a:effectLst/>
                        <a:latin typeface="Calibri"/>
                      </a:endParaRPr>
                    </a:p>
                  </a:txBody>
                  <a:tcPr marL="9525" marR="9525" marT="9525" marB="0" anchor="ctr"/>
                </a:tc>
                <a:tc gridSpan="3">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gridSpan="3">
                  <a:txBody>
                    <a:bodyPr/>
                    <a:lstStyle/>
                    <a:p>
                      <a:pPr algn="ctr" fontAlgn="ctr"/>
                      <a:r>
                        <a:rPr lang="en-US" sz="800" u="none" strike="noStrike" dirty="0">
                          <a:effectLst/>
                        </a:rPr>
                        <a:t> </a:t>
                      </a:r>
                      <a:endParaRPr lang="en-US" sz="800" b="0"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29450651"/>
              </p:ext>
            </p:extLst>
          </p:nvPr>
        </p:nvGraphicFramePr>
        <p:xfrm>
          <a:off x="1" y="6559649"/>
          <a:ext cx="3428999" cy="2569845"/>
        </p:xfrm>
        <a:graphic>
          <a:graphicData uri="http://schemas.openxmlformats.org/drawingml/2006/table">
            <a:tbl>
              <a:tblPr>
                <a:tableStyleId>{5940675A-B579-460E-94D1-54222C63F5DA}</a:tableStyleId>
              </a:tblPr>
              <a:tblGrid>
                <a:gridCol w="210483">
                  <a:extLst>
                    <a:ext uri="{9D8B030D-6E8A-4147-A177-3AD203B41FA5}">
                      <a16:colId xmlns:a16="http://schemas.microsoft.com/office/drawing/2014/main" val="20000"/>
                    </a:ext>
                  </a:extLst>
                </a:gridCol>
                <a:gridCol w="869637">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1296144">
                  <a:extLst>
                    <a:ext uri="{9D8B030D-6E8A-4147-A177-3AD203B41FA5}">
                      <a16:colId xmlns:a16="http://schemas.microsoft.com/office/drawing/2014/main" val="20004"/>
                    </a:ext>
                  </a:extLst>
                </a:gridCol>
                <a:gridCol w="216024">
                  <a:extLst>
                    <a:ext uri="{9D8B030D-6E8A-4147-A177-3AD203B41FA5}">
                      <a16:colId xmlns:a16="http://schemas.microsoft.com/office/drawing/2014/main" val="20005"/>
                    </a:ext>
                  </a:extLst>
                </a:gridCol>
                <a:gridCol w="260647">
                  <a:extLst>
                    <a:ext uri="{9D8B030D-6E8A-4147-A177-3AD203B41FA5}">
                      <a16:colId xmlns:a16="http://schemas.microsoft.com/office/drawing/2014/main" val="20006"/>
                    </a:ext>
                  </a:extLst>
                </a:gridCol>
              </a:tblGrid>
              <a:tr h="190500">
                <a:tc gridSpan="7">
                  <a:txBody>
                    <a:bodyPr/>
                    <a:lstStyle/>
                    <a:p>
                      <a:pPr algn="ctr" fontAlgn="b"/>
                      <a:r>
                        <a:rPr lang="en-US" sz="800" u="none" strike="noStrike" dirty="0">
                          <a:effectLst/>
                        </a:rPr>
                        <a:t>PRE-USO MONTACARGAS</a:t>
                      </a:r>
                      <a:endParaRPr lang="en-US" sz="800" b="1"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0500">
                <a:tc gridSpan="4">
                  <a:txBody>
                    <a:bodyPr/>
                    <a:lstStyle/>
                    <a:p>
                      <a:pPr algn="ctr" fontAlgn="ctr"/>
                      <a:r>
                        <a:rPr lang="en-US" sz="800" u="none" strike="noStrike" dirty="0">
                          <a:effectLst/>
                        </a:rPr>
                        <a:t>No. </a:t>
                      </a:r>
                      <a:r>
                        <a:rPr lang="en-US" sz="800" u="none" strike="noStrike" dirty="0" err="1">
                          <a:effectLst/>
                        </a:rPr>
                        <a:t>Montacargas</a:t>
                      </a:r>
                      <a:endParaRPr lang="en-US" sz="800" b="1"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hMerge="1">
                  <a:txBody>
                    <a:bodyPr/>
                    <a:lstStyle/>
                    <a:p>
                      <a:pPr algn="l" fontAlgn="ctr"/>
                      <a:endParaRPr lang="en-US" sz="800" b="1"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gridSpan="3">
                  <a:txBody>
                    <a:bodyPr/>
                    <a:lstStyle/>
                    <a:p>
                      <a:pPr algn="l" fontAlgn="ctr"/>
                      <a:endParaRPr lang="en-US" sz="800" b="1" i="0" u="none" strike="noStrike" dirty="0">
                        <a:solidFill>
                          <a:srgbClr val="000000"/>
                        </a:solidFill>
                        <a:effectLst/>
                        <a:latin typeface="Calibri"/>
                      </a:endParaRPr>
                    </a:p>
                  </a:txBody>
                  <a:tcPr marL="9525" marR="9525" marT="9525" marB="0" anchor="ctr">
                    <a:lnL w="9525"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90500">
                <a:tc gridSpan="2">
                  <a:txBody>
                    <a:bodyPr/>
                    <a:lstStyle/>
                    <a:p>
                      <a:pPr algn="ctr" fontAlgn="ctr"/>
                      <a:r>
                        <a:rPr lang="es-CR" sz="800" b="0" i="0" u="none" strike="noStrike" dirty="0">
                          <a:solidFill>
                            <a:schemeClr val="tx1"/>
                          </a:solidFill>
                          <a:effectLst/>
                          <a:latin typeface="+mn-lt"/>
                        </a:rPr>
                        <a:t>Verificación</a:t>
                      </a:r>
                      <a:r>
                        <a:rPr lang="es-CR" sz="800" b="0" i="0" u="none" strike="noStrike" baseline="0" dirty="0">
                          <a:solidFill>
                            <a:schemeClr val="tx1"/>
                          </a:solidFill>
                          <a:effectLst/>
                          <a:latin typeface="+mn-lt"/>
                        </a:rPr>
                        <a:t> de niveles</a:t>
                      </a:r>
                      <a:endParaRPr lang="en-US" sz="800" b="1" i="0" u="none" strike="noStrike" dirty="0">
                        <a:solidFill>
                          <a:srgbClr val="000000"/>
                        </a:solidFill>
                        <a:effectLst/>
                        <a:latin typeface="Calibri"/>
                      </a:endParaRPr>
                    </a:p>
                  </a:txBody>
                  <a:tcPr marL="9525" marR="9525" marT="9525" marB="0" anchor="ctr"/>
                </a:tc>
                <a:tc hMerge="1">
                  <a:txBody>
                    <a:bodyPr/>
                    <a:lstStyle/>
                    <a:p>
                      <a:pPr algn="ctr" fontAlgn="ctr"/>
                      <a:endParaRPr lang="en-US" sz="800" b="1"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dirty="0">
                          <a:effectLst/>
                        </a:rPr>
                        <a:t>SI</a:t>
                      </a:r>
                      <a:endParaRPr lang="en-US" sz="800" b="1"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dirty="0">
                          <a:effectLst/>
                        </a:rPr>
                        <a:t>NO</a:t>
                      </a:r>
                      <a:endParaRPr lang="en-US" sz="800" b="1" i="0" u="none" strike="noStrike" dirty="0">
                        <a:solidFill>
                          <a:srgbClr val="000000"/>
                        </a:solidFill>
                        <a:effectLst/>
                        <a:latin typeface="Calibri"/>
                      </a:endParaRPr>
                    </a:p>
                  </a:txBody>
                  <a:tcPr marL="9525" marR="9525" marT="9525" marB="0" anchor="ctr"/>
                </a:tc>
                <a:tc>
                  <a:txBody>
                    <a:bodyPr/>
                    <a:lstStyle/>
                    <a:p>
                      <a:pPr marL="0" algn="ctr" defTabSz="914400" rtl="0" eaLnBrk="1" fontAlgn="ctr" latinLnBrk="0" hangingPunct="1"/>
                      <a:r>
                        <a:rPr lang="es-CR" sz="800" b="0" i="0" u="none" strike="noStrike" kern="1200" dirty="0">
                          <a:solidFill>
                            <a:schemeClr val="tx1"/>
                          </a:solidFill>
                          <a:effectLst/>
                          <a:latin typeface="+mn-lt"/>
                          <a:ea typeface="+mn-ea"/>
                          <a:cs typeface="+mn-cs"/>
                        </a:rPr>
                        <a:t>Funcionamiento de sistemas</a:t>
                      </a:r>
                      <a:endParaRPr lang="en-US" sz="800" b="0" i="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en-US" sz="800" u="none" strike="noStrike" dirty="0">
                          <a:effectLst/>
                        </a:rPr>
                        <a:t>SI</a:t>
                      </a:r>
                      <a:endParaRPr lang="en-US" sz="800" b="1"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dirty="0">
                          <a:effectLst/>
                        </a:rPr>
                        <a:t>NO</a:t>
                      </a:r>
                      <a:endParaRPr lang="en-US" sz="800" b="1"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285750">
                <a:tc>
                  <a:txBody>
                    <a:bodyPr/>
                    <a:lstStyle/>
                    <a:p>
                      <a:pPr algn="ctr" fontAlgn="ctr"/>
                      <a:endParaRPr lang="en-US" sz="800" b="0" i="0" u="none" strike="noStrike" dirty="0">
                        <a:solidFill>
                          <a:srgbClr val="000000"/>
                        </a:solidFill>
                        <a:effectLst/>
                        <a:latin typeface="Calibri"/>
                      </a:endParaRPr>
                    </a:p>
                  </a:txBody>
                  <a:tcPr marL="9525" marR="9525" marT="9525" marB="0" anchor="ctr">
                    <a:lnR w="12700" cmpd="sng">
                      <a:noFill/>
                    </a:lnR>
                    <a:lnB w="9525" cap="flat" cmpd="sng" algn="ctr">
                      <a:solidFill>
                        <a:schemeClr val="tx1"/>
                      </a:solidFill>
                      <a:prstDash val="solid"/>
                      <a:round/>
                      <a:headEnd type="none" w="med" len="med"/>
                      <a:tailEnd type="none" w="med" len="med"/>
                    </a:lnB>
                  </a:tcPr>
                </a:tc>
                <a:tc>
                  <a:txBody>
                    <a:bodyPr/>
                    <a:lstStyle/>
                    <a:p>
                      <a:pPr algn="l" fontAlgn="ctr"/>
                      <a:r>
                        <a:rPr lang="en-US" sz="800" u="none" strike="noStrike" dirty="0">
                          <a:effectLst/>
                        </a:rPr>
                        <a:t>Combustible</a:t>
                      </a:r>
                      <a:endParaRPr lang="en-US" sz="800" b="0" i="0" u="none" strike="noStrike" dirty="0">
                        <a:solidFill>
                          <a:srgbClr val="000000"/>
                        </a:solidFill>
                        <a:effectLst/>
                        <a:latin typeface="Calibri"/>
                      </a:endParaRPr>
                    </a:p>
                  </a:txBody>
                  <a:tcPr marL="9525" marR="9525" marT="9525" marB="0" anchor="ctr">
                    <a:lnL w="12700" cmpd="sng">
                      <a:noFill/>
                    </a:lnL>
                    <a:lnB w="9525" cap="flat" cmpd="sng" algn="ctr">
                      <a:solidFill>
                        <a:schemeClr val="tx1"/>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alibri"/>
                      </a:endParaRPr>
                    </a:p>
                  </a:txBody>
                  <a:tcPr marL="9525" marR="9525" marT="9525" marB="0" anchor="ctr"/>
                </a:tc>
                <a:tc>
                  <a:txBody>
                    <a:bodyPr/>
                    <a:lstStyle/>
                    <a:p>
                      <a:pPr algn="l" fontAlgn="ctr"/>
                      <a:endParaRPr lang="en-US" sz="800" b="0" i="0" u="none" strike="noStrike" dirty="0">
                        <a:solidFill>
                          <a:srgbClr val="000000"/>
                        </a:solidFill>
                        <a:effectLst/>
                        <a:latin typeface="Calibri"/>
                      </a:endParaRPr>
                    </a:p>
                  </a:txBody>
                  <a:tcPr marL="9525" marR="9525" marT="9525" marB="0" anchor="ctr"/>
                </a:tc>
                <a:tc>
                  <a:txBody>
                    <a:bodyPr/>
                    <a:lstStyle/>
                    <a:p>
                      <a:pPr algn="l" fontAlgn="ctr"/>
                      <a:r>
                        <a:rPr lang="en-US" sz="800" u="none" strike="noStrike" dirty="0">
                          <a:effectLst/>
                        </a:rPr>
                        <a:t>Luces </a:t>
                      </a:r>
                      <a:r>
                        <a:rPr lang="en-US" sz="800" u="none" strike="noStrike" dirty="0" err="1">
                          <a:effectLst/>
                        </a:rPr>
                        <a:t>delanteras</a:t>
                      </a:r>
                      <a:r>
                        <a:rPr lang="en-US" sz="800" u="none" strike="noStrike" dirty="0">
                          <a:effectLst/>
                        </a:rPr>
                        <a:t>,</a:t>
                      </a:r>
                      <a:r>
                        <a:rPr lang="en-US" sz="800" u="none" strike="noStrike" baseline="0" dirty="0">
                          <a:effectLst/>
                        </a:rPr>
                        <a:t> </a:t>
                      </a:r>
                      <a:r>
                        <a:rPr lang="en-US" sz="800" u="none" strike="noStrike" baseline="0" dirty="0" err="1">
                          <a:effectLst/>
                        </a:rPr>
                        <a:t>traseras</a:t>
                      </a:r>
                      <a:r>
                        <a:rPr lang="en-US" sz="800" u="none" strike="noStrike" baseline="0" dirty="0">
                          <a:effectLst/>
                        </a:rPr>
                        <a:t>, </a:t>
                      </a:r>
                      <a:r>
                        <a:rPr lang="en-US" sz="800" u="none" strike="noStrike" baseline="0" dirty="0" err="1">
                          <a:effectLst/>
                        </a:rPr>
                        <a:t>rotativa</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190500">
                <a:tc gridSpan="2">
                  <a:txBody>
                    <a:bodyPr/>
                    <a:lstStyle/>
                    <a:p>
                      <a:pPr algn="l" fontAlgn="ctr"/>
                      <a:r>
                        <a:rPr lang="en-US" sz="800" u="none" strike="noStrike" dirty="0" err="1">
                          <a:effectLst/>
                        </a:rPr>
                        <a:t>Aceite</a:t>
                      </a:r>
                      <a:r>
                        <a:rPr lang="en-US" sz="800" u="none" strike="noStrike" dirty="0">
                          <a:effectLst/>
                        </a:rPr>
                        <a:t> de motor</a:t>
                      </a:r>
                      <a:endParaRPr lang="en-US" sz="800" b="0"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err="1">
                          <a:effectLst/>
                        </a:rPr>
                        <a:t>Pito</a:t>
                      </a:r>
                      <a:r>
                        <a:rPr lang="en-US" sz="800" u="none" strike="noStrike" dirty="0">
                          <a:effectLst/>
                        </a:rPr>
                        <a:t> y </a:t>
                      </a:r>
                      <a:r>
                        <a:rPr lang="en-US" sz="800" u="none" strike="noStrike" dirty="0" err="1">
                          <a:effectLst/>
                        </a:rPr>
                        <a:t>alarma</a:t>
                      </a:r>
                      <a:r>
                        <a:rPr lang="en-US" sz="800" u="none" strike="noStrike" dirty="0">
                          <a:effectLst/>
                        </a:rPr>
                        <a:t> de </a:t>
                      </a:r>
                      <a:r>
                        <a:rPr lang="en-US" sz="800" u="none" strike="noStrike" dirty="0" err="1">
                          <a:effectLst/>
                        </a:rPr>
                        <a:t>reversa</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190500">
                <a:tc gridSpan="2">
                  <a:txBody>
                    <a:bodyPr/>
                    <a:lstStyle/>
                    <a:p>
                      <a:pPr algn="l" fontAlgn="ctr"/>
                      <a:r>
                        <a:rPr lang="en-US" sz="800" u="none" strike="noStrike" dirty="0">
                          <a:effectLst/>
                        </a:rPr>
                        <a:t>Agua </a:t>
                      </a:r>
                      <a:r>
                        <a:rPr lang="en-US" sz="800" u="none" strike="noStrike" dirty="0" err="1">
                          <a:effectLst/>
                        </a:rPr>
                        <a:t>refrigerada</a:t>
                      </a:r>
                      <a:endParaRPr lang="en-US" sz="800" b="0"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err="1">
                          <a:effectLst/>
                        </a:rPr>
                        <a:t>Frenos</a:t>
                      </a:r>
                      <a:r>
                        <a:rPr lang="en-US" sz="800" u="none" strike="noStrike" dirty="0">
                          <a:effectLst/>
                        </a:rPr>
                        <a:t> y </a:t>
                      </a:r>
                      <a:r>
                        <a:rPr lang="en-US" sz="800" u="none" strike="noStrike" dirty="0" err="1">
                          <a:effectLst/>
                        </a:rPr>
                        <a:t>freno</a:t>
                      </a:r>
                      <a:r>
                        <a:rPr lang="en-US" sz="800" u="none" strike="noStrike" dirty="0">
                          <a:effectLst/>
                        </a:rPr>
                        <a:t> de </a:t>
                      </a:r>
                      <a:r>
                        <a:rPr lang="en-US" sz="800" u="none" strike="noStrike" dirty="0" err="1">
                          <a:effectLst/>
                        </a:rPr>
                        <a:t>emergencia</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190500">
                <a:tc gridSpan="2">
                  <a:txBody>
                    <a:bodyPr/>
                    <a:lstStyle/>
                    <a:p>
                      <a:pPr algn="l" fontAlgn="ctr"/>
                      <a:r>
                        <a:rPr lang="en-US" sz="800" u="none" strike="noStrike" dirty="0" err="1">
                          <a:effectLst/>
                        </a:rPr>
                        <a:t>Líquido</a:t>
                      </a:r>
                      <a:r>
                        <a:rPr lang="en-US" sz="800" u="none" strike="noStrike" dirty="0">
                          <a:effectLst/>
                        </a:rPr>
                        <a:t> de </a:t>
                      </a:r>
                      <a:r>
                        <a:rPr lang="en-US" sz="800" u="none" strike="noStrike" dirty="0" err="1">
                          <a:effectLst/>
                        </a:rPr>
                        <a:t>batería</a:t>
                      </a:r>
                      <a:endParaRPr lang="en-US" sz="800" b="0"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err="1">
                          <a:effectLst/>
                        </a:rPr>
                        <a:t>Dirección</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190500">
                <a:tc gridSpan="2">
                  <a:txBody>
                    <a:bodyPr/>
                    <a:lstStyle/>
                    <a:p>
                      <a:pPr algn="l" fontAlgn="ctr"/>
                      <a:r>
                        <a:rPr lang="en-US" sz="800" u="none" strike="noStrike" dirty="0" err="1">
                          <a:effectLst/>
                        </a:rPr>
                        <a:t>Líquido</a:t>
                      </a:r>
                      <a:r>
                        <a:rPr lang="en-US" sz="800" u="none" strike="noStrike" dirty="0">
                          <a:effectLst/>
                        </a:rPr>
                        <a:t> de </a:t>
                      </a:r>
                      <a:r>
                        <a:rPr lang="en-US" sz="800" u="none" strike="noStrike" dirty="0" err="1">
                          <a:effectLst/>
                        </a:rPr>
                        <a:t>frenos</a:t>
                      </a:r>
                      <a:endParaRPr lang="en-US" sz="800" b="0"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err="1">
                          <a:effectLst/>
                        </a:rPr>
                        <a:t>Llantas</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7"/>
                  </a:ext>
                </a:extLst>
              </a:tr>
              <a:tr h="190500">
                <a:tc gridSpan="2">
                  <a:txBody>
                    <a:bodyPr/>
                    <a:lstStyle/>
                    <a:p>
                      <a:pPr algn="l" fontAlgn="ctr"/>
                      <a:r>
                        <a:rPr lang="en-US" sz="800" u="none" strike="noStrike" dirty="0" err="1">
                          <a:effectLst/>
                        </a:rPr>
                        <a:t>Aceite</a:t>
                      </a:r>
                      <a:r>
                        <a:rPr lang="en-US" sz="800" u="none" strike="noStrike" dirty="0">
                          <a:effectLst/>
                        </a:rPr>
                        <a:t> de </a:t>
                      </a:r>
                      <a:r>
                        <a:rPr lang="en-US" sz="800" u="none" strike="noStrike" dirty="0" err="1">
                          <a:effectLst/>
                        </a:rPr>
                        <a:t>caja</a:t>
                      </a:r>
                      <a:endParaRPr lang="en-US" sz="800" b="0"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err="1">
                          <a:effectLst/>
                        </a:rPr>
                        <a:t>Cinturón</a:t>
                      </a:r>
                      <a:r>
                        <a:rPr lang="en-US" sz="800" u="none" strike="noStrike" dirty="0">
                          <a:effectLst/>
                        </a:rPr>
                        <a:t> de </a:t>
                      </a:r>
                      <a:r>
                        <a:rPr lang="en-US" sz="800" u="none" strike="noStrike" dirty="0" err="1">
                          <a:effectLst/>
                        </a:rPr>
                        <a:t>seguridad</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190500">
                <a:tc gridSpan="2">
                  <a:txBody>
                    <a:bodyPr/>
                    <a:lstStyle/>
                    <a:p>
                      <a:pPr algn="l" fontAlgn="ctr"/>
                      <a:r>
                        <a:rPr lang="en-US" sz="800" u="none" strike="noStrike" dirty="0" err="1">
                          <a:effectLst/>
                        </a:rPr>
                        <a:t>Aceite</a:t>
                      </a:r>
                      <a:r>
                        <a:rPr lang="en-US" sz="800" u="none" strike="noStrike" dirty="0">
                          <a:effectLst/>
                        </a:rPr>
                        <a:t> </a:t>
                      </a:r>
                      <a:r>
                        <a:rPr lang="en-US" sz="800" u="none" strike="noStrike" dirty="0" err="1">
                          <a:effectLst/>
                        </a:rPr>
                        <a:t>hidráulico</a:t>
                      </a:r>
                      <a:endParaRPr lang="en-US" sz="800" b="0"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tcP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a:effectLst/>
                        </a:rPr>
                        <a:t>Estado de canasta</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190500">
                <a:tc gridSpan="2">
                  <a:txBody>
                    <a:bodyPr/>
                    <a:lstStyle/>
                    <a:p>
                      <a:pPr algn="ctr" fontAlgn="ctr"/>
                      <a:r>
                        <a:rPr lang="es-CR" sz="800" b="1" i="0" u="none" strike="noStrike" dirty="0">
                          <a:solidFill>
                            <a:srgbClr val="000000"/>
                          </a:solidFill>
                          <a:effectLst/>
                          <a:latin typeface="Calibri"/>
                        </a:rPr>
                        <a:t>Nombre</a:t>
                      </a:r>
                      <a:endParaRPr lang="en-US" sz="800" b="1" i="0" u="none" strike="noStrike" dirty="0">
                        <a:solidFill>
                          <a:srgbClr val="000000"/>
                        </a:solidFill>
                        <a:effectLst/>
                        <a:latin typeface="Calibri"/>
                      </a:endParaRPr>
                    </a:p>
                  </a:txBody>
                  <a:tcPr marL="9525" marR="9525" marT="9525" marB="0" anchor="ctr">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B w="9525" cap="flat" cmpd="sng" algn="ctr">
                      <a:solidFill>
                        <a:schemeClr val="tx1"/>
                      </a:solidFill>
                      <a:prstDash val="solid"/>
                      <a:round/>
                      <a:headEnd type="none" w="med" len="med"/>
                      <a:tailEnd type="none" w="med" len="med"/>
                    </a:lnB>
                  </a:tcPr>
                </a:tc>
                <a:tc gridSpan="2">
                  <a:txBody>
                    <a:bodyPr/>
                    <a:lstStyle/>
                    <a:p>
                      <a:pPr algn="l" fontAlgn="ctr"/>
                      <a:endParaRPr lang="en-US" sz="800" b="0" i="0" u="none" strike="noStrike" dirty="0">
                        <a:solidFill>
                          <a:srgbClr val="000000"/>
                        </a:solidFill>
                        <a:effectLst/>
                        <a:latin typeface="Calibri"/>
                      </a:endParaRPr>
                    </a:p>
                  </a:txBody>
                  <a:tcPr marL="9525" marR="9525" marT="9525" marB="0" anchor="ctr"/>
                </a:tc>
                <a:tc hMerge="1">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s-ES" sz="800" u="none" strike="noStrike" dirty="0">
                          <a:effectLst/>
                        </a:rPr>
                        <a:t>Estado de mangueras y aditamentos</a:t>
                      </a:r>
                      <a:endParaRPr lang="es-E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190500">
                <a:tc gridSpan="2">
                  <a:txBody>
                    <a:bodyPr/>
                    <a:lstStyle/>
                    <a:p>
                      <a:pPr algn="ctr" fontAlgn="ctr"/>
                      <a:r>
                        <a:rPr lang="es-CR" sz="800" b="1" i="0" u="none" strike="noStrike" dirty="0">
                          <a:solidFill>
                            <a:srgbClr val="000000"/>
                          </a:solidFill>
                          <a:effectLst/>
                          <a:latin typeface="Calibri"/>
                        </a:rPr>
                        <a:t>Firma</a:t>
                      </a:r>
                      <a:endParaRPr lang="en-US" sz="800" b="1" i="0" u="none" strike="noStrike" dirty="0">
                        <a:solidFill>
                          <a:srgbClr val="000000"/>
                        </a:solidFill>
                        <a:effectLst/>
                        <a:latin typeface="Calibri"/>
                      </a:endParaRPr>
                    </a:p>
                  </a:txBody>
                  <a:tcPr marL="9525" marR="9525" marT="9525"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l" fontAlgn="ctr"/>
                      <a:endParaRPr lang="en-US" sz="800" b="0" i="0" u="none" strike="noStrike" dirty="0">
                        <a:solidFill>
                          <a:srgbClr val="000000"/>
                        </a:solidFill>
                        <a:effectLst/>
                        <a:latin typeface="Calibri"/>
                      </a:endParaRPr>
                    </a:p>
                  </a:txBody>
                  <a:tcPr marL="9525" marR="9525" marT="9525" marB="0" anchor="ctr">
                    <a:lnL w="12700" cmpd="sng">
                      <a:noFill/>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algn="l" fontAlgn="ctr"/>
                      <a:endParaRPr lang="en-US" sz="800" b="0" i="0" u="none" strike="noStrike" dirty="0">
                        <a:solidFill>
                          <a:srgbClr val="000000"/>
                        </a:solidFill>
                        <a:effectLst/>
                        <a:latin typeface="Calibri"/>
                      </a:endParaRPr>
                    </a:p>
                  </a:txBody>
                  <a:tcPr marL="9525" marR="9525" marT="9525" marB="0" anchor="ctr"/>
                </a:tc>
                <a:tc hMerge="1">
                  <a:txBody>
                    <a:bodyPr/>
                    <a:lstStyle/>
                    <a:p>
                      <a:pPr algn="l" fontAlgn="ctr"/>
                      <a:endParaRPr lang="en-US" sz="800" b="0" i="0" u="none" strike="noStrike">
                        <a:solidFill>
                          <a:srgbClr val="000000"/>
                        </a:solidFill>
                        <a:effectLst/>
                        <a:latin typeface="Calibri"/>
                      </a:endParaRPr>
                    </a:p>
                  </a:txBody>
                  <a:tcPr marL="9525" marR="9525" marT="9525" marB="0" anchor="ctr"/>
                </a:tc>
                <a:tc>
                  <a:txBody>
                    <a:bodyPr/>
                    <a:lstStyle/>
                    <a:p>
                      <a:pPr algn="l" fontAlgn="ctr"/>
                      <a:r>
                        <a:rPr lang="en-US" sz="800" u="none" strike="noStrike" dirty="0" err="1">
                          <a:effectLst/>
                        </a:rPr>
                        <a:t>Extintor</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dirty="0">
                          <a:effectLst/>
                        </a:rPr>
                        <a:t> </a:t>
                      </a:r>
                      <a:endParaRPr lang="en-US" sz="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685313492"/>
              </p:ext>
            </p:extLst>
          </p:nvPr>
        </p:nvGraphicFramePr>
        <p:xfrm>
          <a:off x="3436987" y="1588"/>
          <a:ext cx="3429001" cy="5482560"/>
        </p:xfrm>
        <a:graphic>
          <a:graphicData uri="http://schemas.openxmlformats.org/drawingml/2006/table">
            <a:tbl>
              <a:tblPr>
                <a:tableStyleId>{5940675A-B579-460E-94D1-54222C63F5DA}</a:tableStyleId>
              </a:tblPr>
              <a:tblGrid>
                <a:gridCol w="682925">
                  <a:extLst>
                    <a:ext uri="{9D8B030D-6E8A-4147-A177-3AD203B41FA5}">
                      <a16:colId xmlns:a16="http://schemas.microsoft.com/office/drawing/2014/main" val="20000"/>
                    </a:ext>
                  </a:extLst>
                </a:gridCol>
                <a:gridCol w="1027981">
                  <a:extLst>
                    <a:ext uri="{9D8B030D-6E8A-4147-A177-3AD203B41FA5}">
                      <a16:colId xmlns:a16="http://schemas.microsoft.com/office/drawing/2014/main" val="20001"/>
                    </a:ext>
                  </a:extLst>
                </a:gridCol>
                <a:gridCol w="1027981">
                  <a:extLst>
                    <a:ext uri="{9D8B030D-6E8A-4147-A177-3AD203B41FA5}">
                      <a16:colId xmlns:a16="http://schemas.microsoft.com/office/drawing/2014/main" val="20002"/>
                    </a:ext>
                  </a:extLst>
                </a:gridCol>
                <a:gridCol w="230038">
                  <a:extLst>
                    <a:ext uri="{9D8B030D-6E8A-4147-A177-3AD203B41FA5}">
                      <a16:colId xmlns:a16="http://schemas.microsoft.com/office/drawing/2014/main" val="20003"/>
                    </a:ext>
                  </a:extLst>
                </a:gridCol>
                <a:gridCol w="230038">
                  <a:extLst>
                    <a:ext uri="{9D8B030D-6E8A-4147-A177-3AD203B41FA5}">
                      <a16:colId xmlns:a16="http://schemas.microsoft.com/office/drawing/2014/main" val="20004"/>
                    </a:ext>
                  </a:extLst>
                </a:gridCol>
                <a:gridCol w="230038">
                  <a:extLst>
                    <a:ext uri="{9D8B030D-6E8A-4147-A177-3AD203B41FA5}">
                      <a16:colId xmlns:a16="http://schemas.microsoft.com/office/drawing/2014/main" val="20005"/>
                    </a:ext>
                  </a:extLst>
                </a:gridCol>
              </a:tblGrid>
              <a:tr h="190500">
                <a:tc gridSpan="6">
                  <a:txBody>
                    <a:bodyPr/>
                    <a:lstStyle/>
                    <a:p>
                      <a:pPr algn="ctr" fontAlgn="ctr"/>
                      <a:r>
                        <a:rPr lang="en-US" sz="800" u="none" strike="noStrike" dirty="0">
                          <a:effectLst/>
                        </a:rPr>
                        <a:t>PRE-USO GRÚAS</a:t>
                      </a:r>
                      <a:endParaRPr lang="en-US" sz="800" b="1"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540">
                <a:tc>
                  <a:txBody>
                    <a:bodyPr/>
                    <a:lstStyle/>
                    <a:p>
                      <a:pPr algn="ctr" fontAlgn="ctr"/>
                      <a:r>
                        <a:rPr lang="en-US" sz="800" u="none" strike="noStrike" dirty="0" err="1">
                          <a:effectLst/>
                        </a:rPr>
                        <a:t>Operador</a:t>
                      </a:r>
                      <a:endParaRPr lang="en-US" sz="800" b="1"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 de Placa</a:t>
                      </a:r>
                      <a:endParaRPr lang="en-US" sz="800" b="1" i="0" u="none" strike="noStrike">
                        <a:solidFill>
                          <a:srgbClr val="000000"/>
                        </a:solidFill>
                        <a:effectLst/>
                        <a:latin typeface="Calibri"/>
                      </a:endParaRPr>
                    </a:p>
                  </a:txBody>
                  <a:tcPr marL="9525" marR="9525" marT="9525" marB="0" anchor="ctr"/>
                </a:tc>
                <a:tc gridSpan="3">
                  <a:txBody>
                    <a:bodyPr/>
                    <a:lstStyle/>
                    <a:p>
                      <a:pPr algn="ctr" fontAlgn="ctr"/>
                      <a:r>
                        <a:rPr lang="en-US" sz="800" u="none" strike="noStrike">
                          <a:effectLst/>
                        </a:rPr>
                        <a:t> </a:t>
                      </a:r>
                      <a:endParaRPr lang="en-US" sz="800" b="1" i="0" u="none" strike="noStrike">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44016">
                <a:tc>
                  <a:txBody>
                    <a:bodyPr/>
                    <a:lstStyle/>
                    <a:p>
                      <a:pPr algn="ctr" fontAlgn="ctr"/>
                      <a:r>
                        <a:rPr lang="en-US" sz="800" u="none" strike="noStrike" dirty="0">
                          <a:effectLst/>
                        </a:rPr>
                        <a:t>Firma</a:t>
                      </a:r>
                      <a:endParaRPr lang="en-US" sz="800" b="1"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 Licencia vigente</a:t>
                      </a:r>
                      <a:endParaRPr lang="en-US" sz="800" b="1" i="0" u="none" strike="noStrike">
                        <a:solidFill>
                          <a:srgbClr val="000000"/>
                        </a:solidFill>
                        <a:effectLst/>
                        <a:latin typeface="Calibri"/>
                      </a:endParaRPr>
                    </a:p>
                  </a:txBody>
                  <a:tcPr marL="9525" marR="9525" marT="9525" marB="0" anchor="ctr"/>
                </a:tc>
                <a:tc gridSpan="3">
                  <a:txBody>
                    <a:bodyPr/>
                    <a:lstStyle/>
                    <a:p>
                      <a:pPr algn="ctr" fontAlgn="ctr"/>
                      <a:r>
                        <a:rPr lang="en-US" sz="800" u="none" strike="noStrike">
                          <a:effectLst/>
                        </a:rPr>
                        <a:t> </a:t>
                      </a:r>
                      <a:endParaRPr lang="en-US" sz="800" b="1" i="0" u="none" strike="noStrike">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90500">
                <a:tc>
                  <a:txBody>
                    <a:bodyPr/>
                    <a:lstStyle/>
                    <a:p>
                      <a:pPr algn="ctr" fontAlgn="ctr"/>
                      <a:r>
                        <a:rPr lang="en-US" sz="800" u="none" strike="noStrike">
                          <a:effectLst/>
                        </a:rPr>
                        <a:t>Accesorio</a:t>
                      </a:r>
                      <a:endParaRPr lang="en-US" sz="800" b="1" i="0" u="none" strike="noStrike">
                        <a:solidFill>
                          <a:srgbClr val="000000"/>
                        </a:solidFill>
                        <a:effectLst/>
                        <a:latin typeface="Calibri"/>
                      </a:endParaRPr>
                    </a:p>
                  </a:txBody>
                  <a:tcPr marL="9525" marR="9525" marT="9525" marB="0" anchor="ctr"/>
                </a:tc>
                <a:tc gridSpan="2">
                  <a:txBody>
                    <a:bodyPr/>
                    <a:lstStyle/>
                    <a:p>
                      <a:pPr algn="ctr" fontAlgn="ctr"/>
                      <a:r>
                        <a:rPr lang="en-US" sz="800" u="none" strike="noStrike" dirty="0" err="1">
                          <a:effectLst/>
                        </a:rPr>
                        <a:t>Parámetro</a:t>
                      </a:r>
                      <a:r>
                        <a:rPr lang="en-US" sz="800" u="none" strike="noStrike" dirty="0">
                          <a:effectLst/>
                        </a:rPr>
                        <a:t> de </a:t>
                      </a:r>
                      <a:r>
                        <a:rPr lang="en-US" sz="800" u="none" strike="noStrike" dirty="0" err="1">
                          <a:effectLst/>
                        </a:rPr>
                        <a:t>revisión</a:t>
                      </a:r>
                      <a:endParaRPr lang="en-US" sz="800" b="1" i="0" u="none" strike="noStrike" dirty="0">
                        <a:solidFill>
                          <a:srgbClr val="000000"/>
                        </a:solidFill>
                        <a:effectLst/>
                        <a:latin typeface="Calibri"/>
                      </a:endParaRPr>
                    </a:p>
                  </a:txBody>
                  <a:tcPr marL="9525" marR="9525" marT="9525" marB="0" anchor="ctr"/>
                </a:tc>
                <a:tc hMerge="1">
                  <a:txBody>
                    <a:bodyPr/>
                    <a:lstStyle/>
                    <a:p>
                      <a:pPr algn="ctr" fontAlgn="ct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SI</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NA</a:t>
                      </a:r>
                      <a:endParaRPr lang="en-US" sz="800" b="1"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190500">
                <a:tc rowSpan="3">
                  <a:txBody>
                    <a:bodyPr/>
                    <a:lstStyle/>
                    <a:p>
                      <a:pPr algn="ctr" fontAlgn="ctr"/>
                      <a:r>
                        <a:rPr lang="en-US" sz="800" u="none" strike="noStrike">
                          <a:effectLst/>
                        </a:rPr>
                        <a:t>Sistema de estabilización</a:t>
                      </a:r>
                      <a:endParaRPr lang="en-US" sz="800" b="0" i="0" u="none" strike="noStrike">
                        <a:solidFill>
                          <a:srgbClr val="000000"/>
                        </a:solidFill>
                        <a:effectLst/>
                        <a:latin typeface="Calibri"/>
                      </a:endParaRPr>
                    </a:p>
                  </a:txBody>
                  <a:tcPr marL="9525" marR="9525" marT="9525" marB="0" anchor="ctr"/>
                </a:tc>
                <a:tc gridSpan="2">
                  <a:txBody>
                    <a:bodyPr/>
                    <a:lstStyle/>
                    <a:p>
                      <a:pPr algn="l" rtl="0" fontAlgn="ctr"/>
                      <a:r>
                        <a:rPr lang="es-ES" sz="800" u="none" strike="noStrike" dirty="0">
                          <a:effectLst/>
                        </a:rPr>
                        <a:t>Circuito hidráulico de estabilizadores</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190500">
                <a:tc vMerge="1">
                  <a:txBody>
                    <a:bodyPr/>
                    <a:lstStyle/>
                    <a:p>
                      <a:endParaRPr lang="en-US"/>
                    </a:p>
                  </a:txBody>
                  <a:tcPr/>
                </a:tc>
                <a:tc gridSpan="2">
                  <a:txBody>
                    <a:bodyPr/>
                    <a:lstStyle/>
                    <a:p>
                      <a:pPr algn="l" rtl="0" fontAlgn="ctr"/>
                      <a:r>
                        <a:rPr lang="es-ES" sz="800" u="none" strike="noStrike" dirty="0">
                          <a:effectLst/>
                        </a:rPr>
                        <a:t>Sistema de incremento de tracción</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190500">
                <a:tc vMerge="1">
                  <a:txBody>
                    <a:bodyPr/>
                    <a:lstStyle/>
                    <a:p>
                      <a:endParaRPr lang="en-US"/>
                    </a:p>
                  </a:txBody>
                  <a:tcPr/>
                </a:tc>
                <a:tc gridSpan="2">
                  <a:txBody>
                    <a:bodyPr/>
                    <a:lstStyle/>
                    <a:p>
                      <a:pPr algn="l" rtl="0" fontAlgn="ctr"/>
                      <a:r>
                        <a:rPr lang="es-ES" sz="800" u="none" strike="noStrike" dirty="0">
                          <a:effectLst/>
                        </a:rPr>
                        <a:t>Bastidor de estructura en buen estado</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190500">
                <a:tc rowSpan="11">
                  <a:txBody>
                    <a:bodyPr/>
                    <a:lstStyle/>
                    <a:p>
                      <a:pPr algn="ctr" fontAlgn="ctr"/>
                      <a:r>
                        <a:rPr lang="en-US" sz="800" u="none" strike="noStrike">
                          <a:effectLst/>
                        </a:rPr>
                        <a:t>Sistema de levantamiento de cargas</a:t>
                      </a:r>
                      <a:endParaRPr lang="en-US" sz="800" b="0" i="0" u="none" strike="noStrike">
                        <a:solidFill>
                          <a:srgbClr val="000000"/>
                        </a:solidFill>
                        <a:effectLst/>
                        <a:latin typeface="Calibri"/>
                      </a:endParaRPr>
                    </a:p>
                  </a:txBody>
                  <a:tcPr marL="9525" marR="9525" marT="9525" marB="0" anchor="ctr"/>
                </a:tc>
                <a:tc gridSpan="2">
                  <a:txBody>
                    <a:bodyPr/>
                    <a:lstStyle/>
                    <a:p>
                      <a:pPr algn="l" rtl="0" fontAlgn="ctr"/>
                      <a:r>
                        <a:rPr lang="en-US" sz="800" u="none" strike="noStrike" dirty="0" err="1">
                          <a:effectLst/>
                        </a:rPr>
                        <a:t>Contrapesos</a:t>
                      </a:r>
                      <a:endParaRPr lang="en-U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7"/>
                  </a:ext>
                </a:extLst>
              </a:tr>
              <a:tr h="190500">
                <a:tc vMerge="1">
                  <a:txBody>
                    <a:bodyPr/>
                    <a:lstStyle/>
                    <a:p>
                      <a:endParaRPr lang="en-US"/>
                    </a:p>
                  </a:txBody>
                  <a:tcPr/>
                </a:tc>
                <a:tc gridSpan="2">
                  <a:txBody>
                    <a:bodyPr/>
                    <a:lstStyle/>
                    <a:p>
                      <a:pPr algn="l" rtl="0" fontAlgn="ctr"/>
                      <a:r>
                        <a:rPr lang="es-ES" sz="800" u="none" strike="noStrike" dirty="0">
                          <a:effectLst/>
                        </a:rPr>
                        <a:t>Pluma o brazo </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295275">
                <a:tc vMerge="1">
                  <a:txBody>
                    <a:bodyPr/>
                    <a:lstStyle/>
                    <a:p>
                      <a:endParaRPr lang="en-US"/>
                    </a:p>
                  </a:txBody>
                  <a:tcPr/>
                </a:tc>
                <a:tc gridSpan="2">
                  <a:txBody>
                    <a:bodyPr/>
                    <a:lstStyle/>
                    <a:p>
                      <a:pPr algn="l" rtl="0" fontAlgn="ctr"/>
                      <a:r>
                        <a:rPr lang="es-ES" sz="800" u="none" strike="noStrike" dirty="0">
                          <a:effectLst/>
                        </a:rPr>
                        <a:t>Corona de orientación con giro libre de movimientos bruscos</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217909">
                <a:tc vMerge="1">
                  <a:txBody>
                    <a:bodyPr/>
                    <a:lstStyle/>
                    <a:p>
                      <a:endParaRPr lang="en-US"/>
                    </a:p>
                  </a:txBody>
                  <a:tcPr/>
                </a:tc>
                <a:tc gridSpan="2">
                  <a:txBody>
                    <a:bodyPr/>
                    <a:lstStyle/>
                    <a:p>
                      <a:pPr algn="l" rtl="0" fontAlgn="ctr"/>
                      <a:r>
                        <a:rPr lang="es-ES" sz="800" u="none" strike="noStrike" dirty="0">
                          <a:effectLst/>
                        </a:rPr>
                        <a:t>Cilindros elevación y extensión de la pluma</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295275">
                <a:tc vMerge="1">
                  <a:txBody>
                    <a:bodyPr/>
                    <a:lstStyle/>
                    <a:p>
                      <a:endParaRPr lang="en-US"/>
                    </a:p>
                  </a:txBody>
                  <a:tcPr/>
                </a:tc>
                <a:tc gridSpan="2">
                  <a:txBody>
                    <a:bodyPr/>
                    <a:lstStyle/>
                    <a:p>
                      <a:pPr algn="l" rtl="0" fontAlgn="ctr"/>
                      <a:r>
                        <a:rPr lang="es-ES" sz="800" u="none" strike="noStrike" dirty="0">
                          <a:effectLst/>
                        </a:rPr>
                        <a:t>Sistema de frenado de movimientos de elevación y de giro</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r h="190500">
                <a:tc vMerge="1">
                  <a:txBody>
                    <a:bodyPr/>
                    <a:lstStyle/>
                    <a:p>
                      <a:endParaRPr lang="en-US"/>
                    </a:p>
                  </a:txBody>
                  <a:tcPr/>
                </a:tc>
                <a:tc gridSpan="2">
                  <a:txBody>
                    <a:bodyPr/>
                    <a:lstStyle/>
                    <a:p>
                      <a:pPr algn="l" rtl="0" fontAlgn="ctr"/>
                      <a:r>
                        <a:rPr lang="es-ES" sz="800" u="none" strike="noStrike" dirty="0">
                          <a:effectLst/>
                        </a:rPr>
                        <a:t>Control de movimientos</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2"/>
                  </a:ext>
                </a:extLst>
              </a:tr>
              <a:tr h="190500">
                <a:tc vMerge="1">
                  <a:txBody>
                    <a:bodyPr/>
                    <a:lstStyle/>
                    <a:p>
                      <a:endParaRPr lang="en-US"/>
                    </a:p>
                  </a:txBody>
                  <a:tcPr/>
                </a:tc>
                <a:tc gridSpan="2">
                  <a:txBody>
                    <a:bodyPr/>
                    <a:lstStyle/>
                    <a:p>
                      <a:pPr algn="l" rtl="0" fontAlgn="ctr"/>
                      <a:r>
                        <a:rPr lang="es-ES" sz="800" u="none" strike="noStrike">
                          <a:effectLst/>
                        </a:rPr>
                        <a:t>Bloqueo de la estructura giratoria</a:t>
                      </a:r>
                      <a:endParaRPr lang="es-ES" sz="800" b="0" i="0" u="none" strike="noStrike">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3"/>
                  </a:ext>
                </a:extLst>
              </a:tr>
              <a:tr h="190500">
                <a:tc vMerge="1">
                  <a:txBody>
                    <a:bodyPr/>
                    <a:lstStyle/>
                    <a:p>
                      <a:endParaRPr lang="en-US"/>
                    </a:p>
                  </a:txBody>
                  <a:tcPr/>
                </a:tc>
                <a:tc gridSpan="2">
                  <a:txBody>
                    <a:bodyPr/>
                    <a:lstStyle/>
                    <a:p>
                      <a:pPr algn="l" rtl="0" fontAlgn="ctr"/>
                      <a:r>
                        <a:rPr lang="en-US" sz="800" u="none" strike="noStrike">
                          <a:effectLst/>
                        </a:rPr>
                        <a:t>Inmovilización de la cabina</a:t>
                      </a:r>
                      <a:endParaRPr lang="en-US" sz="800" b="0" i="0" u="none" strike="noStrike">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dirty="0">
                          <a:effectLst/>
                        </a:rPr>
                        <a:t> </a:t>
                      </a:r>
                      <a:endParaRPr lang="en-US" sz="800" b="0" i="0" u="none" strike="noStrike" dirty="0">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4"/>
                  </a:ext>
                </a:extLst>
              </a:tr>
              <a:tr h="190500">
                <a:tc vMerge="1">
                  <a:txBody>
                    <a:bodyPr/>
                    <a:lstStyle/>
                    <a:p>
                      <a:endParaRPr lang="en-US"/>
                    </a:p>
                  </a:txBody>
                  <a:tcPr/>
                </a:tc>
                <a:tc gridSpan="2">
                  <a:txBody>
                    <a:bodyPr/>
                    <a:lstStyle/>
                    <a:p>
                      <a:pPr algn="l" rtl="0" fontAlgn="ctr"/>
                      <a:r>
                        <a:rPr lang="es-ES" sz="800" u="none" strike="noStrike" dirty="0">
                          <a:effectLst/>
                        </a:rPr>
                        <a:t>Cables, cadenas, tambor y poleas</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5"/>
                  </a:ext>
                </a:extLst>
              </a:tr>
              <a:tr h="266700">
                <a:tc vMerge="1">
                  <a:txBody>
                    <a:bodyPr/>
                    <a:lstStyle/>
                    <a:p>
                      <a:endParaRPr lang="en-US"/>
                    </a:p>
                  </a:txBody>
                  <a:tcPr/>
                </a:tc>
                <a:tc gridSpan="2">
                  <a:txBody>
                    <a:bodyPr/>
                    <a:lstStyle/>
                    <a:p>
                      <a:pPr algn="l" rtl="0" fontAlgn="ctr"/>
                      <a:r>
                        <a:rPr lang="es-ES" sz="800" u="none" strike="noStrike">
                          <a:effectLst/>
                        </a:rPr>
                        <a:t>Sistema de levantamiento cuenta con tope para final de carrera</a:t>
                      </a:r>
                      <a:endParaRPr lang="es-ES" sz="800" b="0" i="0" u="none" strike="noStrike">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6"/>
                  </a:ext>
                </a:extLst>
              </a:tr>
              <a:tr h="257175">
                <a:tc vMerge="1">
                  <a:txBody>
                    <a:bodyPr/>
                    <a:lstStyle/>
                    <a:p>
                      <a:endParaRPr lang="en-US"/>
                    </a:p>
                  </a:txBody>
                  <a:tcPr/>
                </a:tc>
                <a:tc gridSpan="2">
                  <a:txBody>
                    <a:bodyPr/>
                    <a:lstStyle/>
                    <a:p>
                      <a:pPr algn="l" rtl="0" fontAlgn="ctr"/>
                      <a:r>
                        <a:rPr lang="es-ES" sz="800" u="none" strike="noStrike">
                          <a:effectLst/>
                        </a:rPr>
                        <a:t>Protección de partes móviles como estabilizadores y sistema de levantamiento</a:t>
                      </a:r>
                      <a:endParaRPr lang="es-ES" sz="800" b="0" i="0" u="none" strike="noStrike">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7"/>
                  </a:ext>
                </a:extLst>
              </a:tr>
              <a:tr h="190500">
                <a:tc rowSpan="2">
                  <a:txBody>
                    <a:bodyPr/>
                    <a:lstStyle/>
                    <a:p>
                      <a:pPr algn="ctr" fontAlgn="ctr"/>
                      <a:r>
                        <a:rPr lang="en-US" sz="800" u="none" strike="noStrike">
                          <a:effectLst/>
                        </a:rPr>
                        <a:t>Indicadores de operación</a:t>
                      </a:r>
                      <a:endParaRPr lang="en-US" sz="800" b="0" i="0" u="none" strike="noStrike">
                        <a:solidFill>
                          <a:srgbClr val="000000"/>
                        </a:solidFill>
                        <a:effectLst/>
                        <a:latin typeface="Calibri"/>
                      </a:endParaRPr>
                    </a:p>
                  </a:txBody>
                  <a:tcPr marL="9525" marR="9525" marT="9525" marB="0" anchor="ctr"/>
                </a:tc>
                <a:tc gridSpan="2">
                  <a:txBody>
                    <a:bodyPr/>
                    <a:lstStyle/>
                    <a:p>
                      <a:pPr algn="l" rtl="0" fontAlgn="ctr"/>
                      <a:r>
                        <a:rPr lang="en-US" sz="800" u="none" strike="noStrike" dirty="0" err="1">
                          <a:effectLst/>
                        </a:rPr>
                        <a:t>Alarma</a:t>
                      </a:r>
                      <a:r>
                        <a:rPr lang="en-US" sz="800" u="none" strike="noStrike" dirty="0">
                          <a:effectLst/>
                        </a:rPr>
                        <a:t> </a:t>
                      </a:r>
                      <a:r>
                        <a:rPr lang="en-US" sz="800" u="none" strike="noStrike" dirty="0" err="1">
                          <a:effectLst/>
                        </a:rPr>
                        <a:t>sonora</a:t>
                      </a:r>
                      <a:r>
                        <a:rPr lang="en-US" sz="800" u="none" strike="noStrike" dirty="0">
                          <a:effectLst/>
                        </a:rPr>
                        <a:t> de </a:t>
                      </a:r>
                      <a:r>
                        <a:rPr lang="en-US" sz="800" u="none" strike="noStrike" dirty="0" err="1">
                          <a:effectLst/>
                        </a:rPr>
                        <a:t>reversa</a:t>
                      </a:r>
                      <a:endParaRPr lang="en-U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8"/>
                  </a:ext>
                </a:extLst>
              </a:tr>
              <a:tr h="247650">
                <a:tc vMerge="1">
                  <a:txBody>
                    <a:bodyPr/>
                    <a:lstStyle/>
                    <a:p>
                      <a:endParaRPr lang="en-US"/>
                    </a:p>
                  </a:txBody>
                  <a:tcPr/>
                </a:tc>
                <a:tc gridSpan="2">
                  <a:txBody>
                    <a:bodyPr/>
                    <a:lstStyle/>
                    <a:p>
                      <a:pPr algn="l" rtl="0" fontAlgn="ctr"/>
                      <a:r>
                        <a:rPr lang="es-ES" sz="800" u="none" strike="noStrike" dirty="0" err="1">
                          <a:effectLst/>
                        </a:rPr>
                        <a:t>Iletreros</a:t>
                      </a:r>
                      <a:r>
                        <a:rPr lang="es-ES" sz="800" u="none" strike="noStrike" dirty="0">
                          <a:effectLst/>
                        </a:rPr>
                        <a:t> visibles de ángulo de pluma, carga de gancho, diagrama de cargas y alcances</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9"/>
                  </a:ext>
                </a:extLst>
              </a:tr>
              <a:tr h="190500">
                <a:tc rowSpan="5">
                  <a:txBody>
                    <a:bodyPr/>
                    <a:lstStyle/>
                    <a:p>
                      <a:pPr algn="ctr" fontAlgn="ctr"/>
                      <a:r>
                        <a:rPr lang="en-US" sz="800" u="none" strike="noStrike" dirty="0" err="1">
                          <a:effectLst/>
                        </a:rPr>
                        <a:t>Elementos</a:t>
                      </a:r>
                      <a:r>
                        <a:rPr lang="en-US" sz="800" u="none" strike="noStrike" dirty="0">
                          <a:effectLst/>
                        </a:rPr>
                        <a:t> del </a:t>
                      </a:r>
                      <a:r>
                        <a:rPr lang="en-US" sz="800" u="none" strike="noStrike" dirty="0" err="1">
                          <a:effectLst/>
                        </a:rPr>
                        <a:t>vehículo</a:t>
                      </a:r>
                      <a:endParaRPr lang="en-US" sz="800" b="0" i="0" u="none" strike="noStrike" dirty="0">
                        <a:solidFill>
                          <a:srgbClr val="000000"/>
                        </a:solidFill>
                        <a:effectLst/>
                        <a:latin typeface="Calibri"/>
                      </a:endParaRPr>
                    </a:p>
                  </a:txBody>
                  <a:tcPr marL="9525" marR="9525" marT="9525" marB="0" anchor="ctr"/>
                </a:tc>
                <a:tc gridSpan="2">
                  <a:txBody>
                    <a:bodyPr/>
                    <a:lstStyle/>
                    <a:p>
                      <a:pPr algn="l" rtl="0" fontAlgn="ctr"/>
                      <a:r>
                        <a:rPr lang="es-ES" sz="800" u="none" strike="noStrike" dirty="0">
                          <a:effectLst/>
                        </a:rPr>
                        <a:t>Elementos mecánicos del vehículo</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20"/>
                  </a:ext>
                </a:extLst>
              </a:tr>
              <a:tr h="190500">
                <a:tc vMerge="1">
                  <a:txBody>
                    <a:bodyPr/>
                    <a:lstStyle/>
                    <a:p>
                      <a:endParaRPr lang="en-US"/>
                    </a:p>
                  </a:txBody>
                  <a:tcPr/>
                </a:tc>
                <a:tc gridSpan="2">
                  <a:txBody>
                    <a:bodyPr/>
                    <a:lstStyle/>
                    <a:p>
                      <a:pPr algn="l" rtl="0" fontAlgn="ctr"/>
                      <a:r>
                        <a:rPr lang="es-ES" sz="800" u="none" strike="noStrike" dirty="0">
                          <a:effectLst/>
                        </a:rPr>
                        <a:t>Deposito combustible con su tapón</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21"/>
                  </a:ext>
                </a:extLst>
              </a:tr>
              <a:tr h="190500">
                <a:tc vMerge="1">
                  <a:txBody>
                    <a:bodyPr/>
                    <a:lstStyle/>
                    <a:p>
                      <a:endParaRPr lang="en-US"/>
                    </a:p>
                  </a:txBody>
                  <a:tcPr/>
                </a:tc>
                <a:tc gridSpan="2">
                  <a:txBody>
                    <a:bodyPr/>
                    <a:lstStyle/>
                    <a:p>
                      <a:pPr algn="l" rtl="0" fontAlgn="ctr"/>
                      <a:r>
                        <a:rPr lang="en-US" sz="800" u="none" strike="noStrike" dirty="0" err="1">
                          <a:effectLst/>
                        </a:rPr>
                        <a:t>Llantas</a:t>
                      </a:r>
                      <a:endParaRPr lang="en-U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22"/>
                  </a:ext>
                </a:extLst>
              </a:tr>
              <a:tr h="247650">
                <a:tc vMerge="1">
                  <a:txBody>
                    <a:bodyPr/>
                    <a:lstStyle/>
                    <a:p>
                      <a:endParaRPr lang="en-US"/>
                    </a:p>
                  </a:txBody>
                  <a:tcPr/>
                </a:tc>
                <a:tc gridSpan="2">
                  <a:txBody>
                    <a:bodyPr/>
                    <a:lstStyle/>
                    <a:p>
                      <a:pPr algn="l" rtl="0" fontAlgn="ctr"/>
                      <a:r>
                        <a:rPr lang="es-ES" sz="800" u="none" strike="noStrike" dirty="0">
                          <a:effectLst/>
                        </a:rPr>
                        <a:t>Indicadores de servicio en panel de control visibles</a:t>
                      </a:r>
                      <a:endParaRPr lang="es-ES" sz="800" b="0" i="0" u="none" strike="noStrike" dirty="0">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23"/>
                  </a:ext>
                </a:extLst>
              </a:tr>
              <a:tr h="219075">
                <a:tc vMerge="1">
                  <a:txBody>
                    <a:bodyPr/>
                    <a:lstStyle/>
                    <a:p>
                      <a:endParaRPr lang="en-US"/>
                    </a:p>
                  </a:txBody>
                  <a:tcPr/>
                </a:tc>
                <a:tc gridSpan="2">
                  <a:txBody>
                    <a:bodyPr/>
                    <a:lstStyle/>
                    <a:p>
                      <a:pPr algn="l" rtl="0" fontAlgn="ctr"/>
                      <a:r>
                        <a:rPr lang="en-US" sz="800" u="none" strike="noStrike">
                          <a:effectLst/>
                        </a:rPr>
                        <a:t>Cabina</a:t>
                      </a:r>
                      <a:endParaRPr lang="en-US" sz="800" b="0" i="0" u="none" strike="noStrike">
                        <a:solidFill>
                          <a:srgbClr val="000000"/>
                        </a:solidFill>
                        <a:effectLst/>
                        <a:latin typeface="Arial"/>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24"/>
                  </a:ext>
                </a:extLst>
              </a:tr>
              <a:tr h="190455">
                <a:tc>
                  <a:txBody>
                    <a:bodyPr/>
                    <a:lstStyle/>
                    <a:p>
                      <a:pPr algn="ctr" fontAlgn="ctr"/>
                      <a:r>
                        <a:rPr lang="en-US" sz="800" u="none" strike="noStrike">
                          <a:effectLst/>
                        </a:rPr>
                        <a:t>Nombre de inspector</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 </a:t>
                      </a:r>
                      <a:endParaRPr lang="en-US" sz="800" b="0"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Firma</a:t>
                      </a:r>
                      <a:endParaRPr lang="en-US" sz="800" b="0" i="0" u="none" strike="noStrike">
                        <a:solidFill>
                          <a:srgbClr val="000000"/>
                        </a:solidFill>
                        <a:effectLst/>
                        <a:latin typeface="Calibri"/>
                      </a:endParaRPr>
                    </a:p>
                  </a:txBody>
                  <a:tcPr marL="9525" marR="9525" marT="9525" marB="0" anchor="ctr"/>
                </a:tc>
                <a:tc gridSpan="3">
                  <a:txBody>
                    <a:bodyPr/>
                    <a:lstStyle/>
                    <a:p>
                      <a:pPr algn="ctr" fontAlgn="ctr"/>
                      <a:r>
                        <a:rPr lang="en-US" sz="800" u="none" strike="noStrike" dirty="0">
                          <a:effectLst/>
                        </a:rPr>
                        <a:t> </a:t>
                      </a:r>
                      <a:endParaRPr lang="en-US" sz="800" b="0"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25"/>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286243688"/>
              </p:ext>
            </p:extLst>
          </p:nvPr>
        </p:nvGraphicFramePr>
        <p:xfrm>
          <a:off x="20986" y="2999195"/>
          <a:ext cx="3408014" cy="3517021"/>
        </p:xfrm>
        <a:graphic>
          <a:graphicData uri="http://schemas.openxmlformats.org/drawingml/2006/table">
            <a:tbl>
              <a:tblPr>
                <a:tableStyleId>{5940675A-B579-460E-94D1-54222C63F5DA}</a:tableStyleId>
              </a:tblPr>
              <a:tblGrid>
                <a:gridCol w="527694">
                  <a:extLst>
                    <a:ext uri="{9D8B030D-6E8A-4147-A177-3AD203B41FA5}">
                      <a16:colId xmlns:a16="http://schemas.microsoft.com/office/drawing/2014/main" val="20000"/>
                    </a:ext>
                  </a:extLst>
                </a:gridCol>
                <a:gridCol w="1070570">
                  <a:extLst>
                    <a:ext uri="{9D8B030D-6E8A-4147-A177-3AD203B41FA5}">
                      <a16:colId xmlns:a16="http://schemas.microsoft.com/office/drawing/2014/main" val="20001"/>
                    </a:ext>
                  </a:extLst>
                </a:gridCol>
                <a:gridCol w="1261071">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260647">
                  <a:extLst>
                    <a:ext uri="{9D8B030D-6E8A-4147-A177-3AD203B41FA5}">
                      <a16:colId xmlns:a16="http://schemas.microsoft.com/office/drawing/2014/main" val="20004"/>
                    </a:ext>
                  </a:extLst>
                </a:gridCol>
              </a:tblGrid>
              <a:tr h="185079">
                <a:tc gridSpan="5">
                  <a:txBody>
                    <a:bodyPr/>
                    <a:lstStyle/>
                    <a:p>
                      <a:pPr algn="ctr" fontAlgn="b"/>
                      <a:r>
                        <a:rPr lang="en-US" sz="800" u="none" strike="noStrike" dirty="0">
                          <a:effectLst/>
                        </a:rPr>
                        <a:t>PRE-USO ESTIBADORA</a:t>
                      </a:r>
                      <a:endParaRPr lang="en-US" sz="800" b="1"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91582">
                <a:tc gridSpan="2">
                  <a:txBody>
                    <a:bodyPr/>
                    <a:lstStyle/>
                    <a:p>
                      <a:pPr algn="ctr" fontAlgn="ctr"/>
                      <a:r>
                        <a:rPr lang="en-US" sz="800" u="none" strike="noStrike" dirty="0">
                          <a:effectLst/>
                        </a:rPr>
                        <a:t>No. </a:t>
                      </a:r>
                      <a:r>
                        <a:rPr lang="en-US" sz="800" u="none" strike="noStrike" dirty="0" err="1">
                          <a:effectLst/>
                        </a:rPr>
                        <a:t>Estibadora</a:t>
                      </a:r>
                      <a:endParaRPr lang="en-US" sz="800" b="1"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hMerge="1">
                  <a:txBody>
                    <a:bodyPr/>
                    <a:lstStyle/>
                    <a:p>
                      <a:pPr algn="l" fontAlgn="ctr"/>
                      <a:endParaRPr lang="en-US" sz="800" b="1" i="0" u="none" strike="noStrike" dirty="0">
                        <a:solidFill>
                          <a:srgbClr val="000000"/>
                        </a:solidFill>
                        <a:effectLst/>
                        <a:latin typeface="Calibri"/>
                      </a:endParaRPr>
                    </a:p>
                  </a:txBody>
                  <a:tcPr marL="9525" marR="9525" marT="9525" marB="0" anchor="ctr"/>
                </a:tc>
                <a:tc gridSpan="3">
                  <a:txBody>
                    <a:bodyPr/>
                    <a:lstStyle/>
                    <a:p>
                      <a:pPr algn="ctr" fontAlgn="ctr"/>
                      <a:endParaRPr lang="en-US" sz="800" b="1" i="0" u="none" strike="noStrike" dirty="0">
                        <a:solidFill>
                          <a:srgbClr val="000000"/>
                        </a:solidFill>
                        <a:effectLst/>
                        <a:latin typeface="Calibri"/>
                      </a:endParaRPr>
                    </a:p>
                  </a:txBody>
                  <a:tcPr marL="9525" marR="9525" marT="9525" marB="0" anchor="ctr">
                    <a:lnL w="9525"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85079">
                <a:tc>
                  <a:txBody>
                    <a:bodyPr/>
                    <a:lstStyle/>
                    <a:p>
                      <a:pPr algn="ctr" fontAlgn="ctr"/>
                      <a:r>
                        <a:rPr lang="en-US" sz="800" u="none" strike="noStrike">
                          <a:effectLst/>
                        </a:rPr>
                        <a:t>Accesorio</a:t>
                      </a:r>
                      <a:endParaRPr lang="en-US" sz="800" b="1" i="0" u="none" strike="noStrike">
                        <a:solidFill>
                          <a:srgbClr val="000000"/>
                        </a:solidFill>
                        <a:effectLst/>
                        <a:latin typeface="Calibri"/>
                      </a:endParaRPr>
                    </a:p>
                  </a:txBody>
                  <a:tcPr marL="9525" marR="9525" marT="9525" marB="0" anchor="ctr"/>
                </a:tc>
                <a:tc gridSpan="2">
                  <a:txBody>
                    <a:bodyPr/>
                    <a:lstStyle/>
                    <a:p>
                      <a:pPr algn="ctr" fontAlgn="ctr"/>
                      <a:r>
                        <a:rPr lang="en-US" sz="800" u="none" strike="noStrike">
                          <a:effectLst/>
                        </a:rPr>
                        <a:t>Parámetro de revisión</a:t>
                      </a:r>
                      <a:endParaRPr lang="en-US" sz="800" b="1"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SI</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a:t>
                      </a:r>
                      <a:endParaRPr lang="en-US" sz="800" b="1"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222095">
                <a:tc rowSpan="7">
                  <a:txBody>
                    <a:bodyPr/>
                    <a:lstStyle/>
                    <a:p>
                      <a:pPr algn="ctr" fontAlgn="ctr"/>
                      <a:r>
                        <a:rPr lang="en-US" sz="700" u="none" strike="noStrike">
                          <a:effectLst/>
                        </a:rPr>
                        <a:t>Estructura</a:t>
                      </a:r>
                      <a:endParaRPr lang="en-US" sz="700" b="0" i="0" u="none" strike="noStrike">
                        <a:solidFill>
                          <a:srgbClr val="000000"/>
                        </a:solidFill>
                        <a:effectLst/>
                        <a:latin typeface="Calibri"/>
                      </a:endParaRPr>
                    </a:p>
                  </a:txBody>
                  <a:tcPr marL="9525" marR="9525" marT="9525" marB="0" anchor="ctr"/>
                </a:tc>
                <a:tc gridSpan="2">
                  <a:txBody>
                    <a:bodyPr/>
                    <a:lstStyle/>
                    <a:p>
                      <a:pPr algn="just" fontAlgn="ctr"/>
                      <a:r>
                        <a:rPr lang="es-ES" sz="700" u="none" strike="noStrike" dirty="0">
                          <a:effectLst/>
                        </a:rPr>
                        <a:t>El equipo está libre de daños estructurales, como partes partidas, rayadas, deformadas o dobladas</a:t>
                      </a:r>
                      <a:endParaRPr lang="es-ES" sz="700" b="0" i="0" u="none" strike="noStrike" dirty="0">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185079">
                <a:tc vMerge="1">
                  <a:txBody>
                    <a:bodyPr/>
                    <a:lstStyle/>
                    <a:p>
                      <a:endParaRPr lang="en-US"/>
                    </a:p>
                  </a:txBody>
                  <a:tcPr/>
                </a:tc>
                <a:tc gridSpan="2">
                  <a:txBody>
                    <a:bodyPr/>
                    <a:lstStyle/>
                    <a:p>
                      <a:pPr algn="just" fontAlgn="ctr"/>
                      <a:r>
                        <a:rPr lang="en-US" sz="700" u="none" strike="noStrike">
                          <a:effectLst/>
                        </a:rPr>
                        <a:t>Base del equipo estable</a:t>
                      </a:r>
                      <a:endParaRPr lang="en-U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222095">
                <a:tc vMerge="1">
                  <a:txBody>
                    <a:bodyPr/>
                    <a:lstStyle/>
                    <a:p>
                      <a:endParaRPr lang="en-US"/>
                    </a:p>
                  </a:txBody>
                  <a:tcPr/>
                </a:tc>
                <a:tc gridSpan="2">
                  <a:txBody>
                    <a:bodyPr/>
                    <a:lstStyle/>
                    <a:p>
                      <a:pPr algn="just" fontAlgn="ctr"/>
                      <a:r>
                        <a:rPr lang="es-ES" sz="700" u="none" strike="noStrike">
                          <a:effectLst/>
                        </a:rPr>
                        <a:t>El equipo cuenta con la rotulación visible  que indica la capacidad de carga </a:t>
                      </a:r>
                      <a:endParaRPr lang="es-E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222095">
                <a:tc vMerge="1">
                  <a:txBody>
                    <a:bodyPr/>
                    <a:lstStyle/>
                    <a:p>
                      <a:endParaRPr lang="en-US"/>
                    </a:p>
                  </a:txBody>
                  <a:tcPr/>
                </a:tc>
                <a:tc gridSpan="2">
                  <a:txBody>
                    <a:bodyPr/>
                    <a:lstStyle/>
                    <a:p>
                      <a:pPr algn="just" fontAlgn="ctr"/>
                      <a:r>
                        <a:rPr lang="es-ES" sz="700" u="none" strike="noStrike">
                          <a:effectLst/>
                        </a:rPr>
                        <a:t>Las ruedas giran adecuadamente, están bien ajustadas y libres de atascos</a:t>
                      </a:r>
                      <a:endParaRPr lang="es-E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185079">
                <a:tc vMerge="1">
                  <a:txBody>
                    <a:bodyPr/>
                    <a:lstStyle/>
                    <a:p>
                      <a:endParaRPr lang="en-US"/>
                    </a:p>
                  </a:txBody>
                  <a:tcPr/>
                </a:tc>
                <a:tc gridSpan="2">
                  <a:txBody>
                    <a:bodyPr/>
                    <a:lstStyle/>
                    <a:p>
                      <a:pPr algn="just" fontAlgn="ctr"/>
                      <a:r>
                        <a:rPr lang="es-ES" sz="700" u="none" strike="noStrike">
                          <a:effectLst/>
                        </a:rPr>
                        <a:t>Frenos de ruedas funcionan adecuadamente</a:t>
                      </a:r>
                      <a:endParaRPr lang="es-E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7"/>
                  </a:ext>
                </a:extLst>
              </a:tr>
              <a:tr h="222095">
                <a:tc vMerge="1">
                  <a:txBody>
                    <a:bodyPr/>
                    <a:lstStyle/>
                    <a:p>
                      <a:endParaRPr lang="en-US"/>
                    </a:p>
                  </a:txBody>
                  <a:tcPr/>
                </a:tc>
                <a:tc gridSpan="2">
                  <a:txBody>
                    <a:bodyPr/>
                    <a:lstStyle/>
                    <a:p>
                      <a:pPr algn="just" fontAlgn="ctr"/>
                      <a:r>
                        <a:rPr lang="es-ES" sz="700" u="none" strike="noStrike">
                          <a:effectLst/>
                        </a:rPr>
                        <a:t>Protección de la estructura libre de piezas faltantes, flojas o deformadas</a:t>
                      </a:r>
                      <a:endParaRPr lang="es-E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185079">
                <a:tc vMerge="1">
                  <a:txBody>
                    <a:bodyPr/>
                    <a:lstStyle/>
                    <a:p>
                      <a:endParaRPr lang="en-US"/>
                    </a:p>
                  </a:txBody>
                  <a:tcPr/>
                </a:tc>
                <a:tc gridSpan="2">
                  <a:txBody>
                    <a:bodyPr/>
                    <a:lstStyle/>
                    <a:p>
                      <a:pPr algn="just" fontAlgn="ctr"/>
                      <a:r>
                        <a:rPr lang="en-US" sz="700" u="none" strike="noStrike">
                          <a:effectLst/>
                        </a:rPr>
                        <a:t>Rejilla protectora bien colocada.</a:t>
                      </a:r>
                      <a:endParaRPr lang="en-U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185079">
                <a:tc rowSpan="7">
                  <a:txBody>
                    <a:bodyPr/>
                    <a:lstStyle/>
                    <a:p>
                      <a:pPr algn="ctr" fontAlgn="ctr"/>
                      <a:r>
                        <a:rPr lang="en-US" sz="700" u="none" strike="noStrike">
                          <a:effectLst/>
                        </a:rPr>
                        <a:t>Sistema de elevación</a:t>
                      </a:r>
                      <a:endParaRPr lang="en-US" sz="700" b="0" i="0" u="none" strike="noStrike">
                        <a:solidFill>
                          <a:srgbClr val="000000"/>
                        </a:solidFill>
                        <a:effectLst/>
                        <a:latin typeface="Calibri"/>
                      </a:endParaRPr>
                    </a:p>
                  </a:txBody>
                  <a:tcPr marL="9525" marR="9525" marT="9525" marB="0" anchor="ctr"/>
                </a:tc>
                <a:tc gridSpan="2">
                  <a:txBody>
                    <a:bodyPr/>
                    <a:lstStyle/>
                    <a:p>
                      <a:pPr algn="just" fontAlgn="ctr"/>
                      <a:r>
                        <a:rPr lang="es-ES" sz="700" u="none" strike="noStrike">
                          <a:effectLst/>
                        </a:rPr>
                        <a:t>La torre se encuentra en buen estado</a:t>
                      </a:r>
                      <a:endParaRPr lang="es-E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185079">
                <a:tc vMerge="1">
                  <a:txBody>
                    <a:bodyPr/>
                    <a:lstStyle/>
                    <a:p>
                      <a:endParaRPr lang="en-US"/>
                    </a:p>
                  </a:txBody>
                  <a:tcPr/>
                </a:tc>
                <a:tc gridSpan="2">
                  <a:txBody>
                    <a:bodyPr/>
                    <a:lstStyle/>
                    <a:p>
                      <a:pPr algn="just" fontAlgn="ctr"/>
                      <a:r>
                        <a:rPr lang="en-US" sz="700" u="none" strike="noStrike">
                          <a:effectLst/>
                        </a:rPr>
                        <a:t>Cadenas se encuentran engrasadas</a:t>
                      </a:r>
                      <a:endParaRPr lang="en-U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r h="222095">
                <a:tc vMerge="1">
                  <a:txBody>
                    <a:bodyPr/>
                    <a:lstStyle/>
                    <a:p>
                      <a:endParaRPr lang="en-US"/>
                    </a:p>
                  </a:txBody>
                  <a:tcPr/>
                </a:tc>
                <a:tc gridSpan="2">
                  <a:txBody>
                    <a:bodyPr/>
                    <a:lstStyle/>
                    <a:p>
                      <a:pPr algn="just" fontAlgn="ctr"/>
                      <a:r>
                        <a:rPr lang="es-ES" sz="700" u="none" strike="noStrike">
                          <a:effectLst/>
                        </a:rPr>
                        <a:t>Brazos  de levantamiento  se elevan adecuadamente, libres de torciones o deformaciones</a:t>
                      </a:r>
                      <a:endParaRPr lang="es-E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2"/>
                  </a:ext>
                </a:extLst>
              </a:tr>
              <a:tr h="185079">
                <a:tc vMerge="1">
                  <a:txBody>
                    <a:bodyPr/>
                    <a:lstStyle/>
                    <a:p>
                      <a:endParaRPr lang="en-US"/>
                    </a:p>
                  </a:txBody>
                  <a:tcPr/>
                </a:tc>
                <a:tc gridSpan="2">
                  <a:txBody>
                    <a:bodyPr/>
                    <a:lstStyle/>
                    <a:p>
                      <a:pPr algn="just" fontAlgn="ctr"/>
                      <a:r>
                        <a:rPr lang="en-US" sz="700" u="none" strike="noStrike">
                          <a:effectLst/>
                        </a:rPr>
                        <a:t>El pedal funciona adecuadamente</a:t>
                      </a:r>
                      <a:endParaRPr lang="en-US" sz="700" b="0" i="0" u="none" strike="noStrike">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3"/>
                  </a:ext>
                </a:extLst>
              </a:tr>
              <a:tr h="216543">
                <a:tc vMerge="1">
                  <a:txBody>
                    <a:bodyPr/>
                    <a:lstStyle/>
                    <a:p>
                      <a:endParaRPr lang="en-US"/>
                    </a:p>
                  </a:txBody>
                  <a:tcPr/>
                </a:tc>
                <a:tc gridSpan="2">
                  <a:txBody>
                    <a:bodyPr/>
                    <a:lstStyle/>
                    <a:p>
                      <a:pPr algn="just" fontAlgn="ctr"/>
                      <a:r>
                        <a:rPr lang="en-US" sz="700" u="none" strike="noStrike" dirty="0" err="1">
                          <a:effectLst/>
                        </a:rPr>
                        <a:t>Pistón</a:t>
                      </a:r>
                      <a:r>
                        <a:rPr lang="en-US" sz="700" u="none" strike="noStrike" dirty="0">
                          <a:effectLst/>
                        </a:rPr>
                        <a:t> </a:t>
                      </a:r>
                      <a:r>
                        <a:rPr lang="en-US" sz="700" u="none" strike="noStrike" dirty="0" err="1">
                          <a:effectLst/>
                        </a:rPr>
                        <a:t>hidráulico</a:t>
                      </a:r>
                      <a:r>
                        <a:rPr lang="en-US" sz="700" u="none" strike="noStrike" dirty="0">
                          <a:effectLst/>
                        </a:rPr>
                        <a:t> </a:t>
                      </a:r>
                      <a:r>
                        <a:rPr lang="en-US" sz="700" u="none" strike="noStrike" dirty="0" err="1">
                          <a:effectLst/>
                        </a:rPr>
                        <a:t>libre</a:t>
                      </a:r>
                      <a:r>
                        <a:rPr lang="en-US" sz="700" u="none" strike="noStrike" dirty="0">
                          <a:effectLst/>
                        </a:rPr>
                        <a:t> de </a:t>
                      </a:r>
                      <a:r>
                        <a:rPr lang="en-US" sz="700" u="none" strike="noStrike" dirty="0" err="1">
                          <a:effectLst/>
                        </a:rPr>
                        <a:t>óxido</a:t>
                      </a:r>
                      <a:r>
                        <a:rPr lang="en-US" sz="700" u="none" strike="noStrike" dirty="0">
                          <a:effectLst/>
                        </a:rPr>
                        <a:t> o </a:t>
                      </a:r>
                      <a:r>
                        <a:rPr lang="en-US" sz="700" u="none" strike="noStrike" dirty="0" err="1">
                          <a:effectLst/>
                        </a:rPr>
                        <a:t>derrames</a:t>
                      </a:r>
                      <a:endParaRPr lang="en-US" sz="700" b="0" i="0" u="none" strike="noStrike" dirty="0">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4"/>
                  </a:ext>
                </a:extLst>
              </a:tr>
              <a:tr h="216543">
                <a:tc vMerge="1">
                  <a:txBody>
                    <a:bodyPr/>
                    <a:lstStyle/>
                    <a:p>
                      <a:endParaRPr lang="en-US"/>
                    </a:p>
                  </a:txBody>
                  <a:tcPr/>
                </a:tc>
                <a:tc gridSpan="2">
                  <a:txBody>
                    <a:bodyPr/>
                    <a:lstStyle/>
                    <a:p>
                      <a:pPr algn="just" fontAlgn="ctr"/>
                      <a:r>
                        <a:rPr lang="es-ES" sz="700" u="none" strike="noStrike" dirty="0">
                          <a:effectLst/>
                        </a:rPr>
                        <a:t>Resortes  entre </a:t>
                      </a:r>
                      <a:r>
                        <a:rPr lang="es-ES" sz="700" u="none" strike="noStrike" dirty="0" err="1">
                          <a:effectLst/>
                        </a:rPr>
                        <a:t>piston</a:t>
                      </a:r>
                      <a:r>
                        <a:rPr lang="es-ES" sz="700" u="none" strike="noStrike" dirty="0">
                          <a:effectLst/>
                        </a:rPr>
                        <a:t> y palanca  libres de </a:t>
                      </a:r>
                      <a:r>
                        <a:rPr lang="es-ES" sz="700" u="none" strike="noStrike" dirty="0" err="1">
                          <a:effectLst/>
                        </a:rPr>
                        <a:t>corrosion</a:t>
                      </a:r>
                      <a:r>
                        <a:rPr lang="es-ES" sz="700" u="none" strike="noStrike" dirty="0">
                          <a:effectLst/>
                        </a:rPr>
                        <a:t> o daños.</a:t>
                      </a:r>
                      <a:endParaRPr lang="es-ES" sz="700" b="0" i="0" u="none" strike="noStrike" dirty="0">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5"/>
                  </a:ext>
                </a:extLst>
              </a:tr>
              <a:tr h="185079">
                <a:tc vMerge="1">
                  <a:txBody>
                    <a:bodyPr/>
                    <a:lstStyle/>
                    <a:p>
                      <a:endParaRPr lang="en-US"/>
                    </a:p>
                  </a:txBody>
                  <a:tcPr/>
                </a:tc>
                <a:tc gridSpan="2">
                  <a:txBody>
                    <a:bodyPr/>
                    <a:lstStyle/>
                    <a:p>
                      <a:pPr algn="just" fontAlgn="ctr"/>
                      <a:r>
                        <a:rPr lang="es-ES" sz="700" u="none" strike="noStrike" dirty="0">
                          <a:effectLst/>
                        </a:rPr>
                        <a:t>La carga a elevar es inferior a la capacidad del equipo</a:t>
                      </a:r>
                      <a:endParaRPr lang="es-ES" sz="700" b="0" i="0" u="none" strike="noStrike" dirty="0">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6"/>
                  </a:ext>
                </a:extLst>
              </a:tr>
              <a:tr h="166012">
                <a:tc gridSpan="2">
                  <a:txBody>
                    <a:bodyPr/>
                    <a:lstStyle/>
                    <a:p>
                      <a:pPr algn="ctr" fontAlgn="ctr"/>
                      <a:r>
                        <a:rPr lang="en-US" sz="700" u="none" strike="noStrike" dirty="0" err="1">
                          <a:effectLst/>
                        </a:rPr>
                        <a:t>Nombre</a:t>
                      </a:r>
                      <a:r>
                        <a:rPr lang="en-US" sz="700" u="none" strike="noStrike" dirty="0">
                          <a:effectLst/>
                        </a:rPr>
                        <a:t> y firma </a:t>
                      </a:r>
                      <a:r>
                        <a:rPr lang="en-US" sz="700" u="none" strike="noStrike" dirty="0" err="1">
                          <a:effectLst/>
                        </a:rPr>
                        <a:t>montacarguista</a:t>
                      </a:r>
                      <a:endParaRPr lang="en-US" sz="700" b="1"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hMerge="1">
                  <a:txBody>
                    <a:bodyPr/>
                    <a:lstStyle/>
                    <a:p>
                      <a:pPr algn="ctr" fontAlgn="ctr"/>
                      <a:endParaRPr lang="en-US" sz="800" b="0" i="0" u="none" strike="noStrike" dirty="0">
                        <a:solidFill>
                          <a:srgbClr val="000000"/>
                        </a:solidFill>
                        <a:effectLst/>
                        <a:latin typeface="Calibri"/>
                      </a:endParaRPr>
                    </a:p>
                  </a:txBody>
                  <a:tcPr marL="9525" marR="9525" marT="9525" marB="0" anchor="ctr"/>
                </a:tc>
                <a:tc gridSpan="3">
                  <a:txBody>
                    <a:bodyPr/>
                    <a:lstStyle/>
                    <a:p>
                      <a:pPr algn="ctr" fontAlgn="ctr"/>
                      <a:endParaRPr lang="en-US" sz="800" b="0" i="0" u="none" strike="noStrike" dirty="0">
                        <a:solidFill>
                          <a:srgbClr val="000000"/>
                        </a:solidFill>
                        <a:effectLst/>
                        <a:latin typeface="Calibri"/>
                      </a:endParaRPr>
                    </a:p>
                  </a:txBody>
                  <a:tcPr marL="9525" marR="9525" marT="9525" marB="0" anchor="ctr">
                    <a:lnL w="9525"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7"/>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873051200"/>
              </p:ext>
            </p:extLst>
          </p:nvPr>
        </p:nvGraphicFramePr>
        <p:xfrm>
          <a:off x="3446289" y="5539532"/>
          <a:ext cx="3402186" cy="3434927"/>
        </p:xfrm>
        <a:graphic>
          <a:graphicData uri="http://schemas.openxmlformats.org/drawingml/2006/table">
            <a:tbl>
              <a:tblPr>
                <a:tableStyleId>{5940675A-B579-460E-94D1-54222C63F5DA}</a:tableStyleId>
              </a:tblPr>
              <a:tblGrid>
                <a:gridCol w="607522">
                  <a:extLst>
                    <a:ext uri="{9D8B030D-6E8A-4147-A177-3AD203B41FA5}">
                      <a16:colId xmlns:a16="http://schemas.microsoft.com/office/drawing/2014/main" val="20000"/>
                    </a:ext>
                  </a:extLst>
                </a:gridCol>
                <a:gridCol w="1044339">
                  <a:extLst>
                    <a:ext uri="{9D8B030D-6E8A-4147-A177-3AD203B41FA5}">
                      <a16:colId xmlns:a16="http://schemas.microsoft.com/office/drawing/2014/main" val="20001"/>
                    </a:ext>
                  </a:extLst>
                </a:gridCol>
                <a:gridCol w="1318277">
                  <a:extLst>
                    <a:ext uri="{9D8B030D-6E8A-4147-A177-3AD203B41FA5}">
                      <a16:colId xmlns:a16="http://schemas.microsoft.com/office/drawing/2014/main" val="20002"/>
                    </a:ext>
                  </a:extLst>
                </a:gridCol>
                <a:gridCol w="216024">
                  <a:extLst>
                    <a:ext uri="{9D8B030D-6E8A-4147-A177-3AD203B41FA5}">
                      <a16:colId xmlns:a16="http://schemas.microsoft.com/office/drawing/2014/main" val="20003"/>
                    </a:ext>
                  </a:extLst>
                </a:gridCol>
                <a:gridCol w="216024">
                  <a:extLst>
                    <a:ext uri="{9D8B030D-6E8A-4147-A177-3AD203B41FA5}">
                      <a16:colId xmlns:a16="http://schemas.microsoft.com/office/drawing/2014/main" val="20004"/>
                    </a:ext>
                  </a:extLst>
                </a:gridCol>
              </a:tblGrid>
              <a:tr h="184222">
                <a:tc gridSpan="5">
                  <a:txBody>
                    <a:bodyPr/>
                    <a:lstStyle/>
                    <a:p>
                      <a:pPr algn="ctr" fontAlgn="b"/>
                      <a:r>
                        <a:rPr lang="en-US" sz="800" u="none" strike="noStrike" dirty="0">
                          <a:effectLst/>
                        </a:rPr>
                        <a:t>PRE-USO TECLES</a:t>
                      </a:r>
                      <a:endParaRPr lang="en-US" sz="800" b="1"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84222">
                <a:tc gridSpan="2">
                  <a:txBody>
                    <a:bodyPr/>
                    <a:lstStyle/>
                    <a:p>
                      <a:pPr algn="ctr" fontAlgn="ctr"/>
                      <a:r>
                        <a:rPr lang="en-US" sz="800" u="none" strike="noStrike" dirty="0">
                          <a:effectLst/>
                        </a:rPr>
                        <a:t>No. de </a:t>
                      </a:r>
                      <a:r>
                        <a:rPr lang="en-US" sz="800" u="none" strike="noStrike" dirty="0" err="1">
                          <a:effectLst/>
                        </a:rPr>
                        <a:t>Tecle</a:t>
                      </a:r>
                      <a:r>
                        <a:rPr lang="en-US" sz="800" u="none" strike="noStrike" dirty="0">
                          <a:effectLst/>
                        </a:rPr>
                        <a:t>:</a:t>
                      </a:r>
                      <a:endParaRPr lang="en-US" sz="800" b="1"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hMerge="1">
                  <a:txBody>
                    <a:bodyPr/>
                    <a:lstStyle/>
                    <a:p>
                      <a:pPr algn="l" fontAlgn="ctr"/>
                      <a:endParaRPr lang="en-US" sz="800" b="1"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gridSpan="3">
                  <a:txBody>
                    <a:bodyPr/>
                    <a:lstStyle/>
                    <a:p>
                      <a:pPr algn="l" fontAlgn="ctr"/>
                      <a:endParaRPr lang="en-US" sz="800" b="1" i="0" u="none" strike="noStrike" dirty="0">
                        <a:solidFill>
                          <a:srgbClr val="000000"/>
                        </a:solidFill>
                        <a:effectLst/>
                        <a:latin typeface="Calibri"/>
                      </a:endParaRPr>
                    </a:p>
                  </a:txBody>
                  <a:tcPr marL="9525" marR="9525" marT="9525" marB="0" anchor="ctr">
                    <a:lnL w="9525"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45016">
                <a:tc>
                  <a:txBody>
                    <a:bodyPr/>
                    <a:lstStyle/>
                    <a:p>
                      <a:pPr algn="ctr" fontAlgn="ctr"/>
                      <a:r>
                        <a:rPr lang="en-US" sz="800" u="none" strike="noStrike" dirty="0" err="1">
                          <a:effectLst/>
                        </a:rPr>
                        <a:t>Accesorio</a:t>
                      </a:r>
                      <a:endParaRPr lang="en-US" sz="800" b="1" i="0" u="none" strike="noStrike" dirty="0">
                        <a:solidFill>
                          <a:srgbClr val="000000"/>
                        </a:solidFill>
                        <a:effectLst/>
                        <a:latin typeface="Calibri"/>
                      </a:endParaRPr>
                    </a:p>
                  </a:txBody>
                  <a:tcPr marL="9525" marR="9525" marT="9525" marB="0" anchor="ctr"/>
                </a:tc>
                <a:tc gridSpan="2">
                  <a:txBody>
                    <a:bodyPr/>
                    <a:lstStyle/>
                    <a:p>
                      <a:pPr algn="ctr" fontAlgn="ctr"/>
                      <a:r>
                        <a:rPr lang="en-US" sz="800" u="none" strike="noStrike" dirty="0" err="1">
                          <a:effectLst/>
                        </a:rPr>
                        <a:t>Parámetro</a:t>
                      </a:r>
                      <a:r>
                        <a:rPr lang="en-US" sz="800" u="none" strike="noStrike" dirty="0">
                          <a:effectLst/>
                        </a:rPr>
                        <a:t> de </a:t>
                      </a:r>
                      <a:r>
                        <a:rPr lang="en-US" sz="800" u="none" strike="noStrike" dirty="0" err="1">
                          <a:effectLst/>
                        </a:rPr>
                        <a:t>revisión</a:t>
                      </a:r>
                      <a:endParaRPr lang="en-US" sz="800" b="1" i="0" u="none" strike="noStrike" dirty="0">
                        <a:solidFill>
                          <a:srgbClr val="000000"/>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800" u="none" strike="noStrike">
                          <a:effectLst/>
                        </a:rPr>
                        <a:t>SI</a:t>
                      </a:r>
                      <a:endParaRPr lang="en-US" sz="800" b="1" i="0" u="none" strike="noStrike">
                        <a:solidFill>
                          <a:srgbClr val="000000"/>
                        </a:solidFill>
                        <a:effectLst/>
                        <a:latin typeface="Calibri"/>
                      </a:endParaRPr>
                    </a:p>
                  </a:txBody>
                  <a:tcPr marL="9525" marR="9525" marT="9525" marB="0" anchor="ctr"/>
                </a:tc>
                <a:tc>
                  <a:txBody>
                    <a:bodyPr/>
                    <a:lstStyle/>
                    <a:p>
                      <a:pPr algn="ctr" fontAlgn="ctr"/>
                      <a:r>
                        <a:rPr lang="en-US" sz="800" u="none" strike="noStrike">
                          <a:effectLst/>
                        </a:rPr>
                        <a:t>NO</a:t>
                      </a:r>
                      <a:endParaRPr lang="en-US" sz="800" b="1"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282954">
                <a:tc rowSpan="2">
                  <a:txBody>
                    <a:bodyPr/>
                    <a:lstStyle/>
                    <a:p>
                      <a:pPr algn="ctr" fontAlgn="ctr"/>
                      <a:r>
                        <a:rPr lang="en-US" sz="800" u="none" strike="noStrike" dirty="0" err="1">
                          <a:effectLst/>
                        </a:rPr>
                        <a:t>Botonera</a:t>
                      </a:r>
                      <a:endParaRPr lang="en-US" sz="800" b="0" i="0" u="none" strike="noStrike" dirty="0">
                        <a:solidFill>
                          <a:srgbClr val="000000"/>
                        </a:solidFill>
                        <a:effectLst/>
                        <a:latin typeface="Calibri"/>
                      </a:endParaRPr>
                    </a:p>
                  </a:txBody>
                  <a:tcPr marL="9525" marR="9525" marT="9525" marB="0" anchor="ctr"/>
                </a:tc>
                <a:tc gridSpan="2">
                  <a:txBody>
                    <a:bodyPr/>
                    <a:lstStyle/>
                    <a:p>
                      <a:pPr algn="l" fontAlgn="b"/>
                      <a:r>
                        <a:rPr lang="es-ES" sz="800" u="none" strike="noStrike" dirty="0">
                          <a:effectLst/>
                        </a:rPr>
                        <a:t>¿Botonera soportada por cable de acero, libre de cortaduras o aplastamientos, </a:t>
                      </a:r>
                      <a:endParaRPr lang="es-ES" sz="800" b="0" i="0" u="none" strike="noStrike" dirty="0">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278540">
                <a:tc vMerge="1">
                  <a:txBody>
                    <a:bodyPr/>
                    <a:lstStyle/>
                    <a:p>
                      <a:pPr algn="ctr" fontAlgn="ctr"/>
                      <a:endParaRPr lang="en-US" sz="800" b="0" i="0" u="none" strike="noStrike">
                        <a:solidFill>
                          <a:srgbClr val="000000"/>
                        </a:solidFill>
                        <a:effectLst/>
                        <a:latin typeface="Calibri"/>
                      </a:endParaRPr>
                    </a:p>
                  </a:txBody>
                  <a:tcPr marL="9525" marR="9525" marT="9525" marB="0" anchor="ct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s-ES" sz="800" u="none" strike="noStrike" dirty="0">
                          <a:effectLst/>
                        </a:rPr>
                        <a:t>Botones completos y operando de acuerdo a sus diagramas?</a:t>
                      </a:r>
                      <a:endParaRPr lang="es-ES" sz="800" b="0" i="0" u="none" strike="noStrike" dirty="0">
                        <a:solidFill>
                          <a:srgbClr val="000000"/>
                        </a:solidFill>
                        <a:effectLst/>
                        <a:latin typeface="+mn-lt"/>
                      </a:endParaRPr>
                    </a:p>
                  </a:txBody>
                  <a:tcPr marL="9525" marR="9525" marT="9525" marB="0" anchor="b"/>
                </a:tc>
                <a:tc hMerge="1">
                  <a:txBody>
                    <a:bodyPr/>
                    <a:lstStyle/>
                    <a:p>
                      <a:endParaRPr lang="en-US"/>
                    </a:p>
                  </a:txBody>
                  <a:tcPr/>
                </a:tc>
                <a:tc>
                  <a:txBody>
                    <a:bodyPr/>
                    <a:lstStyle/>
                    <a:p>
                      <a:pPr algn="ctr" fontAlgn="ctr"/>
                      <a:endParaRPr lang="en-US" sz="1100" b="0" i="0" u="none" strike="noStrike">
                        <a:solidFill>
                          <a:srgbClr val="000000"/>
                        </a:solidFill>
                        <a:effectLst/>
                        <a:latin typeface="Calibri"/>
                      </a:endParaRPr>
                    </a:p>
                  </a:txBody>
                  <a:tcPr marL="9525" marR="9525" marT="9525" marB="0" anchor="ctr"/>
                </a:tc>
                <a:tc>
                  <a:txBody>
                    <a:bodyPr/>
                    <a:lstStyle/>
                    <a:p>
                      <a:pPr algn="ctr" fontAlgn="ctr"/>
                      <a:endParaRPr lang="en-US" sz="11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171327">
                <a:tc rowSpan="3">
                  <a:txBody>
                    <a:bodyPr/>
                    <a:lstStyle/>
                    <a:p>
                      <a:pPr algn="ctr" fontAlgn="ctr"/>
                      <a:r>
                        <a:rPr lang="en-US" sz="800" u="none" strike="noStrike" dirty="0" err="1">
                          <a:effectLst/>
                        </a:rPr>
                        <a:t>Viga</a:t>
                      </a:r>
                      <a:endParaRPr lang="en-US" sz="800" b="0" i="0" u="none" strike="noStrike" dirty="0">
                        <a:solidFill>
                          <a:srgbClr val="000000"/>
                        </a:solidFill>
                        <a:effectLst/>
                        <a:latin typeface="Calibri"/>
                      </a:endParaRPr>
                    </a:p>
                  </a:txBody>
                  <a:tcPr marL="9525" marR="9525" marT="9525" marB="0" anchor="ctr"/>
                </a:tc>
                <a:tc gridSpan="2">
                  <a:txBody>
                    <a:bodyPr/>
                    <a:lstStyle/>
                    <a:p>
                      <a:pPr algn="just" fontAlgn="b"/>
                      <a:r>
                        <a:rPr lang="es-ES" sz="800" u="none" strike="noStrike" dirty="0">
                          <a:effectLst/>
                        </a:rPr>
                        <a:t>¿Tope riel libre de deformaciones o debilitado?</a:t>
                      </a:r>
                      <a:endParaRPr lang="es-ES" sz="800" b="0" i="0" u="none" strike="noStrike" dirty="0">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285545">
                <a:tc vMerge="1">
                  <a:txBody>
                    <a:bodyPr/>
                    <a:lstStyle/>
                    <a:p>
                      <a:endParaRPr lang="en-US"/>
                    </a:p>
                  </a:txBody>
                  <a:tcPr/>
                </a:tc>
                <a:tc gridSpan="2">
                  <a:txBody>
                    <a:bodyPr/>
                    <a:lstStyle/>
                    <a:p>
                      <a:pPr algn="just" rtl="0" fontAlgn="b"/>
                      <a:r>
                        <a:rPr lang="es-ES" sz="800" u="none" strike="noStrike">
                          <a:effectLst/>
                        </a:rPr>
                        <a:t>¿Desplazamiento de viga continuo libre de vibraciones, movimientos torpes o interrumpidos?</a:t>
                      </a:r>
                      <a:endParaRPr lang="es-ES" sz="800" b="0" i="0" u="none" strike="noStrike">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184222">
                <a:tc vMerge="1">
                  <a:txBody>
                    <a:bodyPr/>
                    <a:lstStyle/>
                    <a:p>
                      <a:endParaRPr lang="en-US"/>
                    </a:p>
                  </a:txBody>
                  <a:tcPr/>
                </a:tc>
                <a:tc gridSpan="2">
                  <a:txBody>
                    <a:bodyPr/>
                    <a:lstStyle/>
                    <a:p>
                      <a:pPr algn="just" rtl="0" fontAlgn="b"/>
                      <a:r>
                        <a:rPr lang="es-ES" sz="800" u="none" strike="noStrike">
                          <a:effectLst/>
                        </a:rPr>
                        <a:t>¿Estructura libre de grietas y deformaciones?</a:t>
                      </a:r>
                      <a:endParaRPr lang="es-ES" sz="800" b="0" i="0" u="none" strike="noStrike">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7"/>
                  </a:ext>
                </a:extLst>
              </a:tr>
              <a:tr h="194527">
                <a:tc rowSpan="4">
                  <a:txBody>
                    <a:bodyPr/>
                    <a:lstStyle/>
                    <a:p>
                      <a:pPr algn="ctr" fontAlgn="ctr"/>
                      <a:r>
                        <a:rPr lang="en-US" sz="800" u="none" strike="noStrike">
                          <a:effectLst/>
                        </a:rPr>
                        <a:t>Cadena</a:t>
                      </a:r>
                      <a:endParaRPr lang="en-US" sz="800" b="0" i="0" u="none" strike="noStrike">
                        <a:solidFill>
                          <a:srgbClr val="000000"/>
                        </a:solidFill>
                        <a:effectLst/>
                        <a:latin typeface="Calibri"/>
                      </a:endParaRPr>
                    </a:p>
                  </a:txBody>
                  <a:tcPr marL="9525" marR="9525" marT="9525" marB="0" anchor="ctr"/>
                </a:tc>
                <a:tc gridSpan="2">
                  <a:txBody>
                    <a:bodyPr/>
                    <a:lstStyle/>
                    <a:p>
                      <a:pPr algn="l" fontAlgn="b"/>
                      <a:r>
                        <a:rPr lang="es-ES" sz="800" u="none" strike="noStrike" dirty="0">
                          <a:effectLst/>
                        </a:rPr>
                        <a:t>¿Cadena o cable libre de abolladuras o cuellos?</a:t>
                      </a:r>
                      <a:endParaRPr lang="es-ES" sz="800" b="0" i="0" u="none" strike="noStrike" dirty="0">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285545">
                <a:tc vMerge="1">
                  <a:txBody>
                    <a:bodyPr/>
                    <a:lstStyle/>
                    <a:p>
                      <a:endParaRPr lang="en-US"/>
                    </a:p>
                  </a:txBody>
                  <a:tcPr/>
                </a:tc>
                <a:tc gridSpan="2">
                  <a:txBody>
                    <a:bodyPr/>
                    <a:lstStyle/>
                    <a:p>
                      <a:pPr algn="just" rtl="0" fontAlgn="b"/>
                      <a:r>
                        <a:rPr lang="es-ES" sz="800" u="none" strike="noStrike" dirty="0">
                          <a:effectLst/>
                        </a:rPr>
                        <a:t>¿Enrollado de cable o acomodo de la cadena es correcto?</a:t>
                      </a:r>
                      <a:endParaRPr lang="es-ES" sz="800" b="0" i="0" u="none" strike="noStrike" dirty="0">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285545">
                <a:tc vMerge="1">
                  <a:txBody>
                    <a:bodyPr/>
                    <a:lstStyle/>
                    <a:p>
                      <a:endParaRPr lang="en-US"/>
                    </a:p>
                  </a:txBody>
                  <a:tcPr/>
                </a:tc>
                <a:tc gridSpan="2">
                  <a:txBody>
                    <a:bodyPr/>
                    <a:lstStyle/>
                    <a:p>
                      <a:pPr algn="just" rtl="0" fontAlgn="b"/>
                      <a:r>
                        <a:rPr lang="es-ES" sz="800" u="none" strike="noStrike">
                          <a:effectLst/>
                        </a:rPr>
                        <a:t>¿El equipo se detiene cuando el gancho se acerca al tambor de desenrollado (tope superior)?</a:t>
                      </a:r>
                      <a:endParaRPr lang="es-ES" sz="800" b="0" i="0" u="none" strike="noStrike">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285545">
                <a:tc vMerge="1">
                  <a:txBody>
                    <a:bodyPr/>
                    <a:lstStyle/>
                    <a:p>
                      <a:endParaRPr lang="en-US"/>
                    </a:p>
                  </a:txBody>
                  <a:tcPr/>
                </a:tc>
                <a:tc gridSpan="2">
                  <a:txBody>
                    <a:bodyPr/>
                    <a:lstStyle/>
                    <a:p>
                      <a:pPr algn="just" rtl="0" fontAlgn="b"/>
                      <a:r>
                        <a:rPr lang="es-ES" sz="800" u="none" strike="noStrike">
                          <a:effectLst/>
                        </a:rPr>
                        <a:t>¿El equipo se detiene cuando el gancho se acerca a nivel de piso (tope inferior)?</a:t>
                      </a:r>
                      <a:endParaRPr lang="es-ES" sz="800" b="0" i="0" u="none" strike="noStrike">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r h="285545">
                <a:tc>
                  <a:txBody>
                    <a:bodyPr/>
                    <a:lstStyle/>
                    <a:p>
                      <a:pPr algn="ctr" fontAlgn="ctr"/>
                      <a:r>
                        <a:rPr lang="en-US" sz="800" u="none" strike="noStrike" dirty="0" err="1">
                          <a:effectLst/>
                        </a:rPr>
                        <a:t>Gancho</a:t>
                      </a:r>
                      <a:endParaRPr lang="en-US" sz="800" b="0" i="0" u="none" strike="noStrike" dirty="0">
                        <a:solidFill>
                          <a:srgbClr val="000000"/>
                        </a:solidFill>
                        <a:effectLst/>
                        <a:latin typeface="Calibri"/>
                      </a:endParaRPr>
                    </a:p>
                  </a:txBody>
                  <a:tcPr marL="9525" marR="9525" marT="9525" marB="0" anchor="ctr"/>
                </a:tc>
                <a:tc gridSpan="2">
                  <a:txBody>
                    <a:bodyPr/>
                    <a:lstStyle/>
                    <a:p>
                      <a:pPr algn="l" fontAlgn="b"/>
                      <a:r>
                        <a:rPr lang="es-ES" sz="800" u="none" strike="noStrike">
                          <a:effectLst/>
                        </a:rPr>
                        <a:t>¿Gancho de levantamiento con pestillo, en posición interna, sin torceduras y abatible?</a:t>
                      </a:r>
                      <a:endParaRPr lang="es-ES" sz="800" b="0" i="0" u="none" strike="noStrike">
                        <a:solidFill>
                          <a:srgbClr val="000000"/>
                        </a:solidFill>
                        <a:effectLst/>
                        <a:latin typeface="Arial"/>
                      </a:endParaRPr>
                    </a:p>
                  </a:txBody>
                  <a:tcPr marL="9525" marR="9525" marT="9525" marB="0" anchor="b"/>
                </a:tc>
                <a:tc hMerge="1">
                  <a:txBody>
                    <a:bodyPr/>
                    <a:lstStyle/>
                    <a:p>
                      <a:endParaRPr lang="en-US"/>
                    </a:p>
                  </a:txBody>
                  <a:tcP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2"/>
                  </a:ext>
                </a:extLst>
              </a:tr>
              <a:tr h="276334">
                <a:tc gridSpan="2">
                  <a:txBody>
                    <a:bodyPr/>
                    <a:lstStyle/>
                    <a:p>
                      <a:pPr algn="ctr" fontAlgn="ctr"/>
                      <a:r>
                        <a:rPr lang="en-US" sz="800" u="none" strike="noStrike" dirty="0" err="1">
                          <a:effectLst/>
                        </a:rPr>
                        <a:t>Nombre</a:t>
                      </a:r>
                      <a:r>
                        <a:rPr lang="en-US" sz="800" u="none" strike="noStrike" dirty="0">
                          <a:effectLst/>
                        </a:rPr>
                        <a:t> y firma </a:t>
                      </a:r>
                      <a:endParaRPr lang="en-US" sz="800" b="0"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hMerge="1">
                  <a:txBody>
                    <a:bodyPr/>
                    <a:lstStyle/>
                    <a:p>
                      <a:pPr algn="ctr" fontAlgn="ctr"/>
                      <a:endParaRPr lang="en-US" sz="800" b="0" i="0" u="none" strike="noStrike" dirty="0">
                        <a:solidFill>
                          <a:srgbClr val="000000"/>
                        </a:solidFill>
                        <a:effectLst/>
                        <a:latin typeface="Calibri"/>
                      </a:endParaRPr>
                    </a:p>
                  </a:txBody>
                  <a:tcPr marL="9525" marR="9525" marT="9525" marB="0" anchor="ctr">
                    <a:lnR w="9525" cap="flat" cmpd="sng" algn="ctr">
                      <a:solidFill>
                        <a:schemeClr val="tx1"/>
                      </a:solidFill>
                      <a:prstDash val="solid"/>
                      <a:round/>
                      <a:headEnd type="none" w="med" len="med"/>
                      <a:tailEnd type="none" w="med" len="med"/>
                    </a:lnR>
                  </a:tcPr>
                </a:tc>
                <a:tc gridSpan="3">
                  <a:txBody>
                    <a:bodyPr/>
                    <a:lstStyle/>
                    <a:p>
                      <a:pPr algn="ctr" fontAlgn="ctr"/>
                      <a:endParaRPr lang="en-US" sz="800" b="0" i="0" u="none" strike="noStrike" dirty="0">
                        <a:solidFill>
                          <a:srgbClr val="000000"/>
                        </a:solidFill>
                        <a:effectLst/>
                        <a:latin typeface="Calibri"/>
                      </a:endParaRPr>
                    </a:p>
                  </a:txBody>
                  <a:tcPr marL="9525" marR="9525" marT="9525" marB="0" anchor="ctr">
                    <a:lnL w="9525"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5389180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InformationClassification xmlns="3e92293e-9237-4397-a824-22f12b545ccd">Internal Use Only</InformationClassification>
    <Elemento_x0020_EHS xmlns="47572c42-5304-4a8e-9336-04378a218f80">Elemento 3 - Implementación y Operación</Elemento_x0020_EHS>
    <Subelemento_x0020_EHS xmlns="47572c42-5304-4a8e-9336-04378a218f80">OSHPS 08 – Dispositivos de elevación de cargas</Subelemento_x0020_EHS>
    <Tipo_x0020_de_x0020_material xmlns="47572c42-5304-4a8e-9336-04378a218f80">POS</Tipo_x0020_de_x0020_material>
  </documentManagement>
</p:properties>
</file>

<file path=customXml/item3.xml><?xml version="1.0" encoding="utf-8"?>
<ct:contentTypeSchema xmlns:ct="http://schemas.microsoft.com/office/2006/metadata/contentType" xmlns:ma="http://schemas.microsoft.com/office/2006/metadata/properties/metaAttributes" ct:_="" ma:_="" ma:contentTypeName="Procedimiento Operativo Estandar" ma:contentTypeID="0x01010028E09D5DB14E204C9D82F7D32F072BF60033692E48152ADB4F9E472F1A841BB907" ma:contentTypeVersion="2" ma:contentTypeDescription="Procedimientos EHS" ma:contentTypeScope="" ma:versionID="6f9f3bbd3c898d45a2c722c599f8fb9b">
  <xsd:schema xmlns:xsd="http://www.w3.org/2001/XMLSchema" xmlns:p="http://schemas.microsoft.com/office/2006/metadata/properties" xmlns:ns2="3e92293e-9237-4397-a824-22f12b545ccd" xmlns:ns3="47572c42-5304-4a8e-9336-04378a218f80" targetNamespace="http://schemas.microsoft.com/office/2006/metadata/properties" ma:root="true" ma:fieldsID="b40872dd1a9a6d298ff23848ee6bf3ee" ns2:_="" ns3:_="">
    <xsd:import namespace="3e92293e-9237-4397-a824-22f12b545ccd"/>
    <xsd:import namespace="47572c42-5304-4a8e-9336-04378a218f80"/>
    <xsd:element name="properties">
      <xsd:complexType>
        <xsd:sequence>
          <xsd:element name="documentManagement">
            <xsd:complexType>
              <xsd:all>
                <xsd:element ref="ns2:InformationClassification"/>
                <xsd:element ref="ns3:Elemento_x0020_EHS"/>
                <xsd:element ref="ns3:Subelemento_x0020_EHS"/>
                <xsd:element ref="ns3:Tipo_x0020_de_x0020_material" minOccurs="0"/>
              </xsd:all>
            </xsd:complexType>
          </xsd:element>
        </xsd:sequence>
      </xsd:complexType>
    </xsd:element>
  </xsd:schema>
  <xsd:schema xmlns:xsd="http://www.w3.org/2001/XMLSchema" xmlns:dms="http://schemas.microsoft.com/office/2006/documentManagement/types" targetNamespace="3e92293e-9237-4397-a824-22f12b545ccd" elementFormDefault="qualified">
    <xsd:import namespace="http://schemas.microsoft.com/office/2006/documentManagement/types"/>
    <xsd:element name="InformationClassification" ma:index="8" ma:displayName="Information Classification" ma:default="Internal Use Only" ma:description="See Global IT Standards,Section 2:    &#10;http://www.kcc.com/mis/cafe/gits/Global%20ITS.htm" ma:internalName="InformationClassification">
      <xsd:simpleType>
        <xsd:restriction base="dms:Choice">
          <xsd:enumeration value="Public Information"/>
          <xsd:enumeration value="Internal Use Only"/>
          <xsd:enumeration value="Limited I Information"/>
          <xsd:enumeration value="Limited II Information"/>
        </xsd:restriction>
      </xsd:simpleType>
    </xsd:element>
  </xsd:schema>
  <xsd:schema xmlns:xsd="http://www.w3.org/2001/XMLSchema" xmlns:dms="http://schemas.microsoft.com/office/2006/documentManagement/types" targetNamespace="47572c42-5304-4a8e-9336-04378a218f80" elementFormDefault="qualified">
    <xsd:import namespace="http://schemas.microsoft.com/office/2006/documentManagement/types"/>
    <xsd:element name="Elemento_x0020_EHS" ma:index="9" ma:displayName="Elemento EHS" ma:default="Elemento 1 - Política y Organización" ma:description="Información sobre el elemento EHS relacionado" ma:format="Dropdown" ma:internalName="Elemento_x0020_EHS">
      <xsd:simpleType>
        <xsd:restriction base="dms:Choice">
          <xsd:enumeration value="Elemento 1 - Política y Organización"/>
          <xsd:enumeration value="Elemento 2 - Planificación"/>
          <xsd:enumeration value="Elemento 3 - Implementación y Operación"/>
          <xsd:enumeration value="Elemento 4 - Revisión y Acciones correctivas/preventivas"/>
          <xsd:enumeration value="Elemento 5 - Revisión de la gerencia"/>
        </xsd:restriction>
      </xsd:simpleType>
    </xsd:element>
    <xsd:element name="Subelemento_x0020_EHS" ma:index="10" ma:displayName="Subelemento EHS" ma:default="1.1 - Política EHS" ma:description="Subelemento del sistema EHS" ma:format="Dropdown" ma:internalName="Subelemento_x0020_EHS">
      <xsd:simpleType>
        <xsd:restriction base="dms:Choice">
          <xsd:enumeration value="1.1 - Política EHS"/>
          <xsd:enumeration value="1.2 - Funciones y Responsabilidades de la dirección"/>
          <xsd:enumeration value="1.3 - Comité Directivo EHS"/>
          <xsd:enumeration value="1.4 - Participación de los empleados"/>
          <xsd:enumeration value="2.1 - Identificación de Requerimientos Regulatorios y Legislativos de EHS y Estándares de KC"/>
          <xsd:enumeration value="2.2 - Aspectos/Peligros e Impactos EHS"/>
          <xsd:enumeration value="2.3 - Análisis de Tareas Críticas"/>
          <xsd:enumeration value="2.4 - Equipos Críticos EHS"/>
          <xsd:enumeration value="2.5 - Plan de Mejoramiento EHS"/>
          <xsd:enumeration value="3.1 - Capacitación de Competencias y Conocimientos"/>
          <xsd:enumeration value="3.2 - Comunicación"/>
          <xsd:enumeration value="3.3 - Control de Documentos y Registros"/>
          <xsd:enumeration value="3.4 - Controles Operacionales"/>
          <xsd:enumeration value="3.5 - Preparación y Respuesta ante Emergencias"/>
          <xsd:enumeration value="4.1 - Monitoreo y Medición"/>
          <xsd:enumeration value="4.2 - Evaluación de cumplimiento regulatorio"/>
          <xsd:enumeration value="4.3 - Investigación de Incidentes"/>
          <xsd:enumeration value="4.4 - Inspecciones Planeadas"/>
          <xsd:enumeration value="4.5 - Acciones correctivas y preventivas"/>
          <xsd:enumeration value="4.6 - Evaluaciones EHS"/>
          <xsd:enumeration value="5.1 - Revisiones de la Gerencia"/>
          <xsd:enumeration value="OSHPS 01 – Gestion del cambio"/>
          <xsd:enumeration value="OSHPS 02 – Gestion de contratistas"/>
          <xsd:enumeration value="OSHPS 03 – Seguridad en Incendios y Explosiones"/>
          <xsd:enumeration value="OSHPS 04 – Seguridad relacionada con la maquinaria:  Resguardo de las máquinas"/>
          <xsd:enumeration value="OSHPS 05 – Seguridad relacionada con la maquinaria:  Control de energía peligrosa"/>
          <xsd:enumeration value="OSHPS 06 – Prácticas laborales seguras en el manejo de electricidad"/>
          <xsd:enumeration value="OSHPS 07 – Operaciones en espacios confinados"/>
          <xsd:enumeration value="OSHPS 08 – Dispositivos de elevación de cargas"/>
          <xsd:enumeration value="OSHPS 09 – Seguridad relativa al transporte en el lugar de trabajo"/>
          <xsd:enumeration value="OSHPS 10 – Trabajos en alturas"/>
          <xsd:enumeration value="OSHPS 11 – Ergonomía"/>
          <xsd:enumeration value="OSHPS 12 – Control de higiene ocupacional"/>
          <xsd:enumeration value="OSHPS 13 – Equipo de protección personal"/>
          <xsd:enumeration value="OSHPS 14 – Protección respiratoria"/>
          <xsd:enumeration value="OSHPS 15 – Prevención de la pérdida auditiva"/>
          <xsd:enumeration value="OSHPS 16 - Almacenamiento y movimiento de materiales"/>
          <xsd:enumeration value="EPS 01 - Sistemas de Manejo de Productos Químicos"/>
          <xsd:enumeration value="EPS 02 – Uso de Agua Fresca"/>
          <xsd:enumeration value="EPS 03 - Control de aguas de lluvia"/>
          <xsd:enumeration value="EPS 04 - Manejo de aguas residuales"/>
          <xsd:enumeration value="EPS 05 – Manejo de emisiones de aire"/>
          <xsd:enumeration value="EPS 06 – Manejo de desechos"/>
          <xsd:enumeration value="EPS 07 – Manejo de bifenilos policlorinados (PCBs)"/>
          <xsd:enumeration value="EPS 08 – Control de sustancias reductoras de la capa de ozono"/>
          <xsd:enumeration value="EPS 09 – Manejo del asbestos"/>
          <xsd:enumeration value="EPS 10 – Manejo de dispositivos radiactivos"/>
          <xsd:enumeration value="EPS 11 - Control y manejo de bacterias en sistemas de recirculacion de agua"/>
        </xsd:restriction>
      </xsd:simpleType>
    </xsd:element>
    <xsd:element name="Tipo_x0020_de_x0020_material" ma:index="11" nillable="true" ma:displayName="Tipo de material" ma:default="POS" ma:description="Tipo de formato del material del procedimiento." ma:format="Dropdown" ma:internalName="Tipo_x0020_de_x0020_material">
      <xsd:simpleType>
        <xsd:restriction base="dms:Choice">
          <xsd:enumeration value="POS"/>
          <xsd:enumeration value="Material de entrenamiento - E"/>
          <xsd:enumeration value="Formato de Inspección Planeada - IP"/>
          <xsd:enumeration value="Formato de Observación Planeada - OPT"/>
          <xsd:enumeration value="Formato de Permiso de trabajo - FPT"/>
          <xsd:enumeration value="Otros formatos/anexos - FC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CC7097C-077B-4675-BD93-E1D9B9E5680D}">
  <ds:schemaRefs>
    <ds:schemaRef ds:uri="http://schemas.microsoft.com/sharepoint/v3/contenttype/forms"/>
  </ds:schemaRefs>
</ds:datastoreItem>
</file>

<file path=customXml/itemProps2.xml><?xml version="1.0" encoding="utf-8"?>
<ds:datastoreItem xmlns:ds="http://schemas.openxmlformats.org/officeDocument/2006/customXml" ds:itemID="{CFCF8971-0433-4BD4-B31E-6A632F7C8A83}">
  <ds:schemaRefs>
    <ds:schemaRef ds:uri="http://purl.org/dc/elements/1.1/"/>
    <ds:schemaRef ds:uri="http://purl.org/dc/dcmitype/"/>
    <ds:schemaRef ds:uri="http://purl.org/dc/terms/"/>
    <ds:schemaRef ds:uri="http://www.w3.org/XML/1998/namespace"/>
    <ds:schemaRef ds:uri="http://schemas.microsoft.com/office/2006/documentManagement/types"/>
    <ds:schemaRef ds:uri="http://schemas.openxmlformats.org/package/2006/metadata/core-properties"/>
    <ds:schemaRef ds:uri="47572c42-5304-4a8e-9336-04378a218f80"/>
    <ds:schemaRef ds:uri="3e92293e-9237-4397-a824-22f12b545ccd"/>
    <ds:schemaRef ds:uri="http://schemas.microsoft.com/office/2006/metadata/properties"/>
  </ds:schemaRefs>
</ds:datastoreItem>
</file>

<file path=customXml/itemProps3.xml><?xml version="1.0" encoding="utf-8"?>
<ds:datastoreItem xmlns:ds="http://schemas.openxmlformats.org/officeDocument/2006/customXml" ds:itemID="{96C13046-92C3-4D2C-BEC1-8BEAB123D8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92293e-9237-4397-a824-22f12b545ccd"/>
    <ds:schemaRef ds:uri="47572c42-5304-4a8e-9336-04378a218f8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7114</TotalTime>
  <Words>1511</Words>
  <Application>Microsoft Macintosh PowerPoint</Application>
  <PresentationFormat>Presentación en pantalla (4:3)</PresentationFormat>
  <Paragraphs>416</Paragraphs>
  <Slides>2</Slides>
  <Notes>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vt:i4>
      </vt:variant>
    </vt:vector>
  </HeadingPairs>
  <TitlesOfParts>
    <vt:vector size="8" baseType="lpstr">
      <vt:lpstr>Arial Unicode MS</vt:lpstr>
      <vt:lpstr>Arial</vt:lpstr>
      <vt:lpstr>Calibri</vt:lpstr>
      <vt:lpstr>Times New Roman</vt:lpstr>
      <vt:lpstr>Wingdings</vt:lpstr>
      <vt:lpstr>Default Design</vt:lpstr>
      <vt:lpstr>Presentación de PowerPoint</vt:lpstr>
      <vt:lpstr>Presentación de PowerPoint</vt:lpstr>
    </vt:vector>
  </TitlesOfParts>
  <Company>Colkim-Colpapel S.A.</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Colkim-Colpapel S.A.</dc:creator>
  <cp:lastModifiedBy>Usuario de Microsoft Office</cp:lastModifiedBy>
  <cp:revision>108</cp:revision>
  <cp:lastPrinted>2012-11-28T19:29:18Z</cp:lastPrinted>
  <dcterms:created xsi:type="dcterms:W3CDTF">1999-11-05T18:13:06Z</dcterms:created>
  <dcterms:modified xsi:type="dcterms:W3CDTF">2019-05-17T00:00:07Z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2002">
    <vt:bool>true</vt:bool>
  </property>
  <property fmtid="{D5CDD505-2E9C-101B-9397-08002B2CF9AE}" pid="3" name="ContentTypeId">
    <vt:lpwstr>0x01010028E09D5DB14E204C9D82F7D32F072BF60033692E48152ADB4F9E472F1A841BB907</vt:lpwstr>
  </property>
  <property fmtid="{D5CDD505-2E9C-101B-9397-08002B2CF9AE}" pid="4" name="MSIP_Label_723f826d-dd3d-47cb-bf18-698ba24faae4_Enabled">
    <vt:lpwstr>True</vt:lpwstr>
  </property>
  <property fmtid="{D5CDD505-2E9C-101B-9397-08002B2CF9AE}" pid="5" name="MSIP_Label_723f826d-dd3d-47cb-bf18-698ba24faae4_SiteId">
    <vt:lpwstr>fee2180b-69b6-4afe-9f14-ccd70bd4c737</vt:lpwstr>
  </property>
  <property fmtid="{D5CDD505-2E9C-101B-9397-08002B2CF9AE}" pid="6" name="MSIP_Label_723f826d-dd3d-47cb-bf18-698ba24faae4_Owner">
    <vt:lpwstr>Luis.C.Montoya@kcc.com</vt:lpwstr>
  </property>
  <property fmtid="{D5CDD505-2E9C-101B-9397-08002B2CF9AE}" pid="7" name="MSIP_Label_723f826d-dd3d-47cb-bf18-698ba24faae4_SetDate">
    <vt:lpwstr>2019-05-15T16:30:31.7471916Z</vt:lpwstr>
  </property>
  <property fmtid="{D5CDD505-2E9C-101B-9397-08002B2CF9AE}" pid="8" name="MSIP_Label_723f826d-dd3d-47cb-bf18-698ba24faae4_Name">
    <vt:lpwstr>Public</vt:lpwstr>
  </property>
  <property fmtid="{D5CDD505-2E9C-101B-9397-08002B2CF9AE}" pid="9" name="MSIP_Label_723f826d-dd3d-47cb-bf18-698ba24faae4_Application">
    <vt:lpwstr>Microsoft Azure Information Protection</vt:lpwstr>
  </property>
  <property fmtid="{D5CDD505-2E9C-101B-9397-08002B2CF9AE}" pid="10" name="MSIP_Label_723f826d-dd3d-47cb-bf18-698ba24faae4_Extended_MSFT_Method">
    <vt:lpwstr>Manual</vt:lpwstr>
  </property>
  <property fmtid="{D5CDD505-2E9C-101B-9397-08002B2CF9AE}" pid="11" name="MSIP_Label_ec3caa80-b45a-41c4-be35-6a080a795a59_Enabled">
    <vt:lpwstr>True</vt:lpwstr>
  </property>
  <property fmtid="{D5CDD505-2E9C-101B-9397-08002B2CF9AE}" pid="12" name="MSIP_Label_ec3caa80-b45a-41c4-be35-6a080a795a59_SiteId">
    <vt:lpwstr>fee2180b-69b6-4afe-9f14-ccd70bd4c737</vt:lpwstr>
  </property>
  <property fmtid="{D5CDD505-2E9C-101B-9397-08002B2CF9AE}" pid="13" name="MSIP_Label_ec3caa80-b45a-41c4-be35-6a080a795a59_Owner">
    <vt:lpwstr>Luis.C.Montoya@kcc.com</vt:lpwstr>
  </property>
  <property fmtid="{D5CDD505-2E9C-101B-9397-08002B2CF9AE}" pid="14" name="MSIP_Label_ec3caa80-b45a-41c4-be35-6a080a795a59_SetDate">
    <vt:lpwstr>2019-05-15T16:30:31.7471916Z</vt:lpwstr>
  </property>
  <property fmtid="{D5CDD505-2E9C-101B-9397-08002B2CF9AE}" pid="15" name="MSIP_Label_ec3caa80-b45a-41c4-be35-6a080a795a59_Name">
    <vt:lpwstr>Without Content Marking</vt:lpwstr>
  </property>
  <property fmtid="{D5CDD505-2E9C-101B-9397-08002B2CF9AE}" pid="16" name="MSIP_Label_ec3caa80-b45a-41c4-be35-6a080a795a59_Application">
    <vt:lpwstr>Microsoft Azure Information Protection</vt:lpwstr>
  </property>
  <property fmtid="{D5CDD505-2E9C-101B-9397-08002B2CF9AE}" pid="17" name="MSIP_Label_ec3caa80-b45a-41c4-be35-6a080a795a59_Parent">
    <vt:lpwstr>723f826d-dd3d-47cb-bf18-698ba24faae4</vt:lpwstr>
  </property>
  <property fmtid="{D5CDD505-2E9C-101B-9397-08002B2CF9AE}" pid="18" name="MSIP_Label_ec3caa80-b45a-41c4-be35-6a080a795a59_Extended_MSFT_Method">
    <vt:lpwstr>Manual</vt:lpwstr>
  </property>
  <property fmtid="{D5CDD505-2E9C-101B-9397-08002B2CF9AE}" pid="19" name="KCAutoClass">
    <vt:lpwstr>Public Without Content Marking</vt:lpwstr>
  </property>
</Properties>
</file>